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26" r:id="rId3"/>
    <p:sldId id="334" r:id="rId4"/>
    <p:sldId id="332" r:id="rId5"/>
    <p:sldId id="374" r:id="rId6"/>
    <p:sldId id="304" r:id="rId7"/>
    <p:sldId id="337" r:id="rId8"/>
    <p:sldId id="338" r:id="rId9"/>
    <p:sldId id="336" r:id="rId10"/>
    <p:sldId id="347" r:id="rId11"/>
    <p:sldId id="339" r:id="rId12"/>
    <p:sldId id="340" r:id="rId13"/>
    <p:sldId id="325" r:id="rId14"/>
    <p:sldId id="341" r:id="rId15"/>
    <p:sldId id="342" r:id="rId16"/>
    <p:sldId id="345" r:id="rId17"/>
  </p:sldIdLst>
  <p:sldSz cx="9144000" cy="6858000" type="screen4x3"/>
  <p:notesSz cx="6856413" cy="97139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00CC00"/>
    <a:srgbClr val="CC0099"/>
    <a:srgbClr val="FF9900"/>
    <a:srgbClr val="002B2E"/>
    <a:srgbClr val="BDFD6F"/>
    <a:srgbClr val="8BF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94640" autoAdjust="0"/>
  </p:normalViewPr>
  <p:slideViewPr>
    <p:cSldViewPr>
      <p:cViewPr varScale="1">
        <p:scale>
          <a:sx n="107" d="100"/>
          <a:sy n="107" d="100"/>
        </p:scale>
        <p:origin x="183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5A4F886-4440-40D3-9EC3-83A3E17842D7}" type="datetimeFigureOut">
              <a:rPr lang="pt-PT"/>
              <a:pPr>
                <a:defRPr/>
              </a:pPr>
              <a:t>28/09/23</a:t>
            </a:fld>
            <a:endParaRPr lang="pt-PT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6163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481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4C699DD-5FFF-4733-BDA6-1A97CE282DE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8543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536-81E9-4493-AE03-3FF22CF5D37E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351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536-81E9-4493-AE03-3FF22CF5D37E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351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0BCEBEE7-B005-CFC8-536E-7EB3DD687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083EC337-24D3-7B54-8A75-0CC0D2CAF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PT" altLang="en-PT" dirty="0">
                <a:ea typeface="ＭＳ Ｐゴシック" panose="020B0600070205080204" pitchFamily="34" charset="-128"/>
              </a:rPr>
              <a:t>24 T</a:t>
            </a: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CFD9D882-5D18-4369-46CC-6A784BB47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606F7-25B8-724D-A56D-32DD70118089}" type="slidenum">
              <a:rPr kumimoji="0" lang="pt-P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pipetagem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é fundamental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laboratórios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Biologia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Molecular, e boas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práticas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pipetagem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são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importantes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sucesso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reproducibilidade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experiências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699DD-5FFF-4733-BDA6-1A97CE282DEB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430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D92-F0B3-44AE-8E77-6D2A65A89B1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8EEE1-B50B-4A4F-A745-ECEAF9B3051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77E6-4278-4C2B-9580-97DDE77876F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E6EE-4A8D-3572-2A87-55CF34B6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2DFCC-5164-0C3F-F2F5-9E6EA25B6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59096-C07F-4749-16E6-B2DE6FE3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75DB8-23DD-D40E-FE6F-B7DE68AA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8EBB-59C3-C27D-7D98-1517BBBB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3678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A812-2CBE-78EF-BC91-D0600F4A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B1943-166D-FD47-3EF8-EE5AA2DA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5641-A561-2CD1-B818-76324ABF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64A69-2756-6E93-817B-E5972444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C393A-C0EE-A6F6-F25F-11AB5B19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4545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53B0-6F90-B3AE-0529-CB06A693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46C0-A144-1FCB-0CEA-789E08B27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E9E0-8E5A-5952-E281-DF826F22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BABF9-D925-5658-D900-65EC8293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9EA5D-26EC-8F87-40DA-0DD42DC2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24569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4CFE-24D8-5885-C1C3-B3C9A16C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E603D-2299-848C-E227-7B9F4B6FB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BD825-6209-41EA-5757-889B84D31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06C47-DCB2-DB9E-E27E-B0D84BB4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A5FBC-99A8-3AAC-A136-C37453FC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D140C-4BFC-8D03-86F1-34F68DC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7497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9C12-6D2D-2D24-F947-AB0E23F2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4586E-3090-B89D-293A-F722BF5D2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32AF9-B0B0-04E9-FECF-348880E25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3372E-0054-25E2-393C-99FC049C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4DF99-C54A-6590-C1C8-5589680B8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12100-1B6B-11EE-9214-A6DF86D2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A019F-7538-1F4A-C3A4-F9171BF0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7140C-B4CD-A89D-D335-191EF30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2857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C01B-A9CE-5A63-93CF-66AE290F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37637-D34A-7AA3-EFDB-C9E36EF5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00F45-A060-1456-5C9E-0CD9C593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17D8F-6716-B40A-CC5C-A612554C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13704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09E2D-FFB8-EE4A-F8A0-1E458D00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B991E-9900-3775-A9DE-3AEAE62A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63A06-FD5D-0CFE-F4D3-584C3343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4366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1336-1F73-D3C9-A448-610AD573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3ACD-DD76-EEAE-0EDE-6C2617195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1E640-B705-9981-11C9-004A2E613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31B3D-7AF9-64FA-8955-BAE91967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4ECCB-08E4-EAE2-8A64-0F7CB2E6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F75FB-C31C-D731-AFFD-9E5C25DE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4277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36174-07DB-499E-92DE-229C502316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1CA4-ED44-0345-1EEE-FA212527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5E1CD-D5B0-5FF9-007A-37032130E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ED63B-CAD3-82E5-1B0A-1172E2941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BDED3-1676-C1F5-FFD0-41C94D82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75514-9A17-3BDC-8428-831F1817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03DB6-DE3C-E247-079A-8E334AD0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51982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BC0E-6945-633E-5DE8-34ACAD64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9AEDF-A94E-8EA1-8720-88B9DAD22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7784B-348A-D163-3D97-65CA68BF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E18FE-A5FE-C81B-471C-47FAE759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F7BD9-A3C4-D460-FE38-805AB77C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57296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E7B98-9EF1-2BC9-DEEF-EB53683A5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6B2AD-105B-3377-3023-2FDA7AFDF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2F41-B095-A155-DD74-BFF82382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A64F5-763E-5E0E-C0CD-EA20E381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94A27-6E40-0B6E-CD02-B24F3CB3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3948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8637F-BC0A-434D-9BF4-2C563A5BA6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FCCE-24D4-42B9-BD50-D23B770935A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90ED-609E-4D2F-823E-B17188F6D74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2D9C-9004-4DB8-BB99-A95E531B89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D3476-EAA4-43A9-997B-A7C32B725DD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59560-E91C-4738-B6AF-525766EC4DE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FDAA-2798-4C07-A320-5A44E5BE962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8A9898-05F2-43ED-8141-55FA4B7DD83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746577-97C2-43AE-5123-326506C9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F8203-A355-CC60-4DEA-C05FA3990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6081F-6CC4-226A-BA8D-7A204DF17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4137-03E1-824A-81F3-39EF277FEAC7}" type="datetimeFigureOut">
              <a:rPr lang="en-PT" smtClean="0"/>
              <a:t>28/09/2023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8D4C-116F-27DE-C3B8-91AD47CE2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3D803-E140-8864-DD4C-544EB8D7E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920D-3B5F-2545-BAE1-3650965326B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9721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445224"/>
            <a:ext cx="9144000" cy="141277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r" eaLnBrk="1" hangingPunct="1"/>
            <a:endParaRPr lang="pt-PT" dirty="0">
              <a:solidFill>
                <a:schemeClr val="accent5"/>
              </a:solidFill>
            </a:endParaRPr>
          </a:p>
          <a:p>
            <a:pPr algn="r" eaLnBrk="1" hangingPunct="1"/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4625" y="290513"/>
            <a:ext cx="6192838" cy="1008062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bg1"/>
                </a:solidFill>
              </a:rPr>
              <a:t>Main Achievements</a:t>
            </a:r>
          </a:p>
        </p:txBody>
      </p:sp>
      <p:sp>
        <p:nvSpPr>
          <p:cNvPr id="641" name="Text Box 56"/>
          <p:cNvSpPr txBox="1">
            <a:spLocks noChangeArrowheads="1"/>
          </p:cNvSpPr>
          <p:nvPr/>
        </p:nvSpPr>
        <p:spPr bwMode="auto">
          <a:xfrm>
            <a:off x="0" y="1772816"/>
            <a:ext cx="9001156" cy="18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PT" sz="2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FUNDAMENTOS DE BIOLOGIA MOLECULAR</a:t>
            </a:r>
          </a:p>
          <a:p>
            <a:pPr algn="ctr">
              <a:lnSpc>
                <a:spcPct val="150000"/>
              </a:lnSpc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PRÁTICAS LABORATORIAIS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29" name="Rectangle 7"/>
          <p:cNvSpPr>
            <a:spLocks noChangeArrowheads="1"/>
          </p:cNvSpPr>
          <p:nvPr/>
        </p:nvSpPr>
        <p:spPr bwMode="auto">
          <a:xfrm>
            <a:off x="642910" y="71414"/>
            <a:ext cx="7588254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PT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241" name="TextBox 1240"/>
          <p:cNvSpPr txBox="1"/>
          <p:nvPr/>
        </p:nvSpPr>
        <p:spPr>
          <a:xfrm>
            <a:off x="539552" y="4293096"/>
            <a:ext cx="80724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Departamento</a:t>
            </a:r>
            <a:r>
              <a:rPr lang="en-US" sz="2000" dirty="0"/>
              <a:t> de </a:t>
            </a:r>
            <a:r>
              <a:rPr lang="en-US" sz="2000" dirty="0" err="1"/>
              <a:t>Biologia</a:t>
            </a:r>
            <a:r>
              <a:rPr lang="en-US" sz="2000" dirty="0"/>
              <a:t> Vegetal </a:t>
            </a:r>
          </a:p>
          <a:p>
            <a:pPr algn="ctr"/>
            <a:r>
              <a:rPr lang="en-US" sz="2000" dirty="0" err="1"/>
              <a:t>Faculdade</a:t>
            </a:r>
            <a:r>
              <a:rPr lang="en-US" sz="2000" dirty="0"/>
              <a:t> de </a:t>
            </a:r>
            <a:r>
              <a:rPr lang="en-US" sz="2000" dirty="0" err="1"/>
              <a:t>Ciências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Universidade</a:t>
            </a:r>
            <a:r>
              <a:rPr lang="en-US" sz="2000" dirty="0"/>
              <a:t> de </a:t>
            </a:r>
            <a:r>
              <a:rPr lang="en-US" sz="2000" dirty="0" err="1"/>
              <a:t>Lisboa</a:t>
            </a:r>
            <a:r>
              <a:rPr lang="en-US" sz="2000" dirty="0"/>
              <a:t> </a:t>
            </a:r>
          </a:p>
          <a:p>
            <a:pPr algn="ct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PT" sz="2400" dirty="0">
                <a:solidFill>
                  <a:srgbClr val="4B6067"/>
                </a:solidFill>
              </a:rPr>
              <a:t> </a:t>
            </a: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-3867450" y="54452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Docentes: </a:t>
            </a:r>
          </a:p>
        </p:txBody>
      </p:sp>
      <p:pic>
        <p:nvPicPr>
          <p:cNvPr id="160770" name="Picture 2" descr="C:\Users\Ana\Desktop\sem n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181024" cy="1662184"/>
          </a:xfrm>
          <a:prstGeom prst="rect">
            <a:avLst/>
          </a:prstGeom>
          <a:noFill/>
        </p:spPr>
      </p:pic>
      <p:pic>
        <p:nvPicPr>
          <p:cNvPr id="2" name="Picture 1" descr="C:\Users\Ana\AppData\Local\Microsoft\Windows\Temporary Internet Files\Content.IE5\6TJQOYJK\ciencias_ul_azu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3546060" cy="1008112"/>
          </a:xfrm>
          <a:prstGeom prst="rect">
            <a:avLst/>
          </a:prstGeom>
          <a:noFill/>
        </p:spPr>
      </p:pic>
      <p:sp>
        <p:nvSpPr>
          <p:cNvPr id="160771" name="AutoShape 3" descr="Image result for cientist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170" name="AutoShape 2" descr="Image result for thermocycler mycicl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4" name="AutoShape 2" descr="https://tse3.mm.bing.net/th?id=OIP.Mc37b62cdc8c38b266af036eb6cb38da0o0&amp;pid=15.1&amp;P=0&amp;w=337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6" name="AutoShape 4" descr="https://tse3.mm.bing.net/th?id=OIP.Mc37b62cdc8c38b266af036eb6cb38da0o0&amp;pid=15.1&amp;P=0&amp;w=337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9" name="AutoShape 7" descr="https://tse3.mm.bing.net/th?id=OIP.M082524d97fd2f5125e8d4373ce01f6ddH0&amp;pid=15.1&amp;P=0&amp;w=282&amp;h=1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23" name="Conexão recta 22"/>
          <p:cNvCxnSpPr/>
          <p:nvPr/>
        </p:nvCxnSpPr>
        <p:spPr>
          <a:xfrm>
            <a:off x="0" y="2132856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07504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/>
              <a:t>2023/24</a:t>
            </a:r>
            <a:endParaRPr lang="pt-PT" b="1" dirty="0"/>
          </a:p>
        </p:txBody>
      </p:sp>
      <p:sp>
        <p:nvSpPr>
          <p:cNvPr id="4" name="CaixaDeTexto 21">
            <a:extLst>
              <a:ext uri="{FF2B5EF4-FFF2-40B4-BE49-F238E27FC236}">
                <a16:creationId xmlns:a16="http://schemas.microsoft.com/office/drawing/2014/main" id="{FF8B90E5-DE4F-9E67-B7AA-7DD05A810D02}"/>
              </a:ext>
            </a:extLst>
          </p:cNvPr>
          <p:cNvSpPr txBox="1"/>
          <p:nvPr/>
        </p:nvSpPr>
        <p:spPr>
          <a:xfrm>
            <a:off x="1619672" y="5471353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Mónica Sebastiana                   </a:t>
            </a:r>
            <a:r>
              <a:rPr lang="pt-PT" sz="1600" b="1" dirty="0" err="1"/>
              <a:t>mgsebastiana@fc.ul.pt</a:t>
            </a:r>
            <a:endParaRPr lang="pt-PT" sz="1600" b="1" dirty="0"/>
          </a:p>
          <a:p>
            <a:r>
              <a:rPr lang="pt-PT" sz="1600" b="1" dirty="0"/>
              <a:t>Fernando Dias                           </a:t>
            </a:r>
            <a:r>
              <a:rPr lang="pt-PT" sz="1600" b="1" dirty="0" err="1"/>
              <a:t>fmdias@fc.ul.pt</a:t>
            </a:r>
            <a:endParaRPr lang="pt-PT" sz="1600" b="1" dirty="0"/>
          </a:p>
          <a:p>
            <a:r>
              <a:rPr lang="pt-PT" sz="1600" b="1" dirty="0"/>
              <a:t>Susana Serrazina                      smserrazina@fc.ul.pt</a:t>
            </a:r>
          </a:p>
          <a:p>
            <a:r>
              <a:rPr lang="pt-PT" sz="1600" b="1" dirty="0"/>
              <a:t>Susana Martins		    </a:t>
            </a:r>
            <a:r>
              <a:rPr lang="en-GB" sz="1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sgmartins@ciencias.ulisboa.pt</a:t>
            </a:r>
          </a:p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Andreia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Figueiredo	    </a:t>
            </a:r>
            <a:r>
              <a:rPr lang="en-GB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aafigueiredo@ciencias.ulisboa.pt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555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Noções</a:t>
            </a:r>
            <a:r>
              <a:rPr lang="en-GB" sz="3200" b="1" dirty="0"/>
              <a:t> </a:t>
            </a:r>
            <a:r>
              <a:rPr lang="en-GB" sz="3200" b="1" dirty="0" err="1"/>
              <a:t>básicas</a:t>
            </a:r>
            <a:r>
              <a:rPr lang="en-GB" sz="3200" b="1" dirty="0"/>
              <a:t> de </a:t>
            </a:r>
            <a:r>
              <a:rPr lang="en-GB" sz="3200" b="1" dirty="0" err="1"/>
              <a:t>laboratório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Rectangle 953"/>
          <p:cNvSpPr>
            <a:spLocks noChangeArrowheads="1"/>
          </p:cNvSpPr>
          <p:nvPr/>
        </p:nvSpPr>
        <p:spPr bwMode="auto">
          <a:xfrm>
            <a:off x="395536" y="1498762"/>
            <a:ext cx="8568952" cy="51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Centrifuga </a:t>
            </a:r>
            <a:r>
              <a:rPr lang="pt-P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:                           </a:t>
            </a:r>
            <a:r>
              <a:rPr lang="pt-PT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Nanodrop</a:t>
            </a:r>
            <a:r>
              <a:rPr lang="pt-PT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:</a:t>
            </a:r>
            <a:r>
              <a:rPr lang="pt-P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                                        </a:t>
            </a:r>
            <a:r>
              <a:rPr lang="pt-PT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PCR:  </a:t>
            </a: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  </a:t>
            </a:r>
          </a:p>
          <a:p>
            <a:endParaRPr lang="pt-PT" sz="1400" dirty="0">
              <a:ea typeface="Times" charset="0"/>
              <a:cs typeface="Times New Roman" pitchFamily="18" charset="0"/>
            </a:endParaRPr>
          </a:p>
          <a:p>
            <a:endParaRPr lang="pt-PT" sz="1400" dirty="0">
              <a:ea typeface="Times" charset="0"/>
              <a:cs typeface="Times New Roman" pitchFamily="18" charset="0"/>
            </a:endParaRPr>
          </a:p>
          <a:p>
            <a:pPr algn="ctr"/>
            <a:endParaRPr lang="pt-PT" sz="1400" dirty="0">
              <a:ea typeface="Times" charset="0"/>
              <a:cs typeface="Times New Roman" pitchFamily="18" charset="0"/>
            </a:endParaRPr>
          </a:p>
          <a:p>
            <a:pPr algn="ctr"/>
            <a:endParaRPr lang="pt-PT" sz="1400" dirty="0">
              <a:ea typeface="Times" charset="0"/>
              <a:cs typeface="Times New Roman" pitchFamily="18" charset="0"/>
            </a:endParaRPr>
          </a:p>
          <a:p>
            <a:pPr algn="ctr"/>
            <a:r>
              <a:rPr lang="pt-PT" sz="1400" b="1" dirty="0">
                <a:ea typeface="Times" charset="0"/>
                <a:cs typeface="Times New Roman" pitchFamily="18" charset="0"/>
              </a:rPr>
              <a:t> </a:t>
            </a:r>
            <a:endParaRPr lang="pt-PT" sz="1400" dirty="0">
              <a:ea typeface="Times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50670" y="147647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</a:t>
            </a:r>
            <a:endParaRPr lang="pt-PT" dirty="0"/>
          </a:p>
        </p:txBody>
      </p:sp>
      <p:sp>
        <p:nvSpPr>
          <p:cNvPr id="36866" name="AutoShape 2" descr="data:image/jpg;base64,/9j/4AAQSkZJRgABAQAAAQABAAD/2wCEAAkGBhQQDxAUEhAVEhUVGBYUEhUQFhQVFhYWFRIVFhUUFRUXHSYfGBkjGxUSIC8gLycqLSwsFR4zNTAqNSYrLCkBCQoKDgwOGg8PGiwcHRwpKSwsKSwsLCksKSwsKSkpKSkpLCwwKSwpKSwpKSksLCkpLCkpLCwsKSwpKSwpKSksNv/AABEIANYA2AMBIgACEQEDEQH/xAAcAAEAAgMBAQEAAAAAAAAAAAAABgcDBAUBAgj/xABEEAACAQIEAwUDCQYDCAMAAAABAgADEQQFEiEGMUETIlFhgXGRsQcjMkJScqGywRRigpLR4TRz8CVTY4OTorPxFSQz/8QAGAEBAQEBAQAAAAAAAAAAAAAAAAIBAwT/xAAeEQEBAAMBAAIDAAAAAAAAAAAAAQIRMSEDQRIiUf/aAAwDAQACEQMRAD8AvGIiAiIgIieM1hc7QPYnCrcZYdWIBLW5lRce+dTAZgldNVNgw8unkY0NmIiAiIgIiICIiAiIgIiICIiAiIgIiICIiAiIgIiICc7iHDtUwtZUNmK7b2vvci/mARMHF2IxFPA4lsGuuuEJpCwJvcXIB5kC5A6kCUvw7jsxOJ+frYl6TpWFTtiezYmmdAsfogta1hOmOG5tlqTjFupQIAF+tcDb385JOFcYi4ip3godVFr2BYHnv6j1lb4zi+jSqaGrbqxWoKOHaqEsDfvtUTUb2FgPHwtOtgcctekHp1UqLcjVTDAXABsyP3lbfkZVxlYuYGeyocnz2tQrppckalBTowZgCLeO8t2c8sfxU9iIkhERAREQEREBERAREQEREBERAREQEREBERA5vETEYSvb7DfCVsg3HpzlkcSf4PEfcb4Ss7+Xvnb4+Jqt6+WVzXxH/wBauR2lUqadI2uajFWuV7wt4eM7PDNd6GBxbmnpYVkWzqyfSRVJKmxBkvuSRvGNw/a0jTY3DPTH/fN1oRjAZ5VFVCLXuLaR+svPh7EM9BC3O04OT/J/RphWIuecltGiEAAFgJyyu2skRK54p+UCtRxdWlSAVaZCkm12OkMTuDtvGONy41YpMr2vxZiKrag9Oih+grEg26XII3mHLflFrsbMqk/vLt6MpHwnOzOn2zXVAg1hygJ5bllQnlc2t0G8uYWdZtMuHeI2eoKNbZiLob3Bt4Ntfbod/M9JRKgy3idExVFDSqIaZ5VbDc3sdjuN/ZLaw1bWgYdZFjWWIiSEREBERAREQEREBERAREQEREDn58L4Wv8Acf8AKZWQ5CWfnX+Gr/5b/kMrAchO3x8TWtRxJNV0IHdCsCL76j/r3ibZ5p/mJ8TNSlhyKzPcWYAWtvceJ9/vm/SHeT76fGXkRaOE+gvsmaYsN9BfZMs8ynhlVfKc1Na4fsyHtZmX6wHLUOpHjLWke4p4Zp4mmxbawJJ8ABcmVjdUVBmOaihhRVSxNWyUgx0i9iXZutgB63E4eTcWYlKtNaj6qbuqXYagCx0jryuR1BnW4kyPEV3wv7OqdnTpsBrK3VmO50nmSqoAfGR/h7JHGYpRqIydmTUqAg6WWmbhgeRUsFsZ1yt2mO7xVnD0cThwqJrVCzCp3rXc23H1bL+MuP5PeJhmGBWp2XZMrNSdLkjUtt1J6EEezl0kExmXU8QAtWmr32BI7y3O5VhuJLOAuIe2TQtNURSdIRQq2ud7DqefrMz1oiaxETioiIgJpZnnFPDgGo1tX0QNybc7D3TJj8xp0EL1XCKOp/QdZXefca0MTVXSGXSGUO42Ooje3S1vxlY42ib4PialUYC5XUdKsbaSx5LqBsG/dNiel51pVdByQWKi/JgN0qIfG3jzHgdxYiWPk9YtQpksWOkXJ5nwv52teLNDdiIkhERAREQEREDTzYXw9b7j/lMq5QdINjyG/IcvEy1cfS10qig6SysoNr2LAgG3W15+YKva16yBqz1NLHXdzYhWKmy8uhnb4+VNT5s2oqbNXp3HMAlre3SDabuGxCvpZHV11puhBH0uW3I+U1MuwxCoqLpBsEC7AkMb2t6T7o4fTWViNL60V/Frm9n8SCAb8/fLyhFv4X6C+yZZhwn0F9kzTzKJwuNcTowVUA2L6aY/iIv+F53ZB+Pcdqq0aI+oDUf2nup+Gs+ol4TdZUZppa2529nwn2at+tvZy/tNbFVyugLbU7W732QLsRbytNinO1Y180xBp0arddOlfvOdI+JPpJz8n+XhMMp02NpXeZfOYihRXlftGHvVB7tR9RLiyfC9nRRfKcs62N2Iic2k8Jnsivyg5vUp4KrTwpBxFX5pCHCmlruGrE8wFF+W9yJsmxCcXxMMzr19jppkKqm9gDqtfoWOkk+E5WYZSU3ttOrkmUJhaK003A3Zjzdrbsf0HQCYMbnNM1HRie4AXa10W/1S32rb2856JdeJ05NTMHo4eyOVY1FCW8NJNQWPT6Hq0sv5OcW70O/c+2V3kdH9txi2UimvdRTzte5Y/vE7n0HSXVluXrRQKotOWd22NyIic2kREBERAREQMddbqR5SnM74dvX1093VzelZV1ppu60z1qCzPo6hiRexlzGQDizCrTqualMVKVQaaiMLqwG+/gRzB5jpKxuqMHDWTUzh6bOC7W1AszDTq3soBFum/OcvNqC08bTpLclylbvG5UXYEEnc3YbeUkmRUQiOgZmCMQpqG7aWVXUE9bBrX57Tm4jLDVzamei0af56kq5es0sPBi1NfZM0+aa2AE+pzaSqszxnbYivUvcMxC/dXur8L+ssDijMOwwlZ72OnSpJtu3dBueVr39JWWErIwCo6PbpTdWPuE7fHPNprWa74nY7UlHge89+Q6bX38p0EH9v/cxBbsT1G3nbwmPM8V2VGow520r95u6vxv6S6M3BGD/acbUqkbarL91e6v4C/rLdVbCQv5Ncq7PDhrc5NZwy6oiJz87zdcLRLnc8kX7THkP1PkJPRzuLc77Kn2VNrVHHMfUXq3PYnkP7SBrUVGUPsGuA1iFuOhbkDvyvebGtq1Umo4DObu7DYee3QDpOnneIRUXC0gCqlWc2B1OLFfHvX3J9g6TvP18T1wM8x5pUKjKbEWCm17MxsDbrbn6SFYLAvUIVQSCSeZN2JuWPiSeskeaYgVnGFp798Go3QEcqY9hJufIDxllcL8IU6FNSVBaTbprT4D4U/Z0DsO8ZNZ4q2ns5X1pERAREQEREBERATn51la16TKw6H4ToT5qcjAhOT1btiVG+ippPpSpi34TPlo/2if8AKT8zzDl3+Jxntok+Z7Ln7bAe6fORA/8AymK9lO3/AEl2lUTmIiSIN8pYWocLTYa7F6hQ7qbABSV6n6VvWQytl9Jh36SHz0hSDbcqy2IPmDJ3xJk3a4+nULlVWnbu21FtbWG4IAsSfaZH8+yn9mpakfUmoBg4GsFth3hYFb+Q5zvjZJInSG1OI/2WutGsXqqwDU6gF6iA7aXt9Pe+/OdDG1RiKmGRGDq3zl15EA6V9n15GMzU18QXUXVdgw9tgb+HM+smPycZb2lcMRsuw8h4TcvJsW1kmD7Kgi+U354osJ7POpjxGIWmjM5CqouxPQCVtnObtiq2vcKNqS+C+JH2j19B0nvFXHFKvUFIVDTpKdmqI6pVYHYhyANI6ePPwmmosDfY9Otx5Gdscde1NA+nl6eZ/oPjOVnubdgmhD87UGxH1FP1/bzA9T0m1mWYjD0zUYAk92kn2j0/hHM/3nK4XyGpjcRre7XN2Y9T/Tym2tdb5PuFGd1qMLAcpcFNbACauWZetGmqqLWE3Jxt20iImBERAREQEREBERATxhPZ4YEKwdhjcevg1H3ClY/jb3zY4dUHHYs+aD3U1mlQH+1cf50cMfW9YE/gPdMvBKH9oxp/41X85lUTaIiSI7m+HLYi+sgaRsvtMgvFGJbFK1BTqSlU+eqBgi91e6judh3juAC23KS3ifGELVKtpZ2WhTb7N9mcfdUVG/hlXYHMGq1l0IeyTbD0h9FF6E+LkbljuSTLkG/XyLRRsO8XI3ClRa99KKSTpvY3JJNheWRwPkQoUFNrMZzsiyGpWZXqiwHISb06YUACZax9yOcY5+aCJSS/aVrhSPqqLaiD9rcAe2/SSORfG0qOKrayi1NK6FLb2Gq5YDpc9fIRjrfrUOw2GDatdii7ODupsNwfK05lMCg+kErhmDNTDXJoMi6ioJ30MASB0IInbzvJxRqKaRPZvq7pN9JS2rc/VsQbnl7pDc2zE4moKVI/Ng22+u3Vj5dB7+s6736l9UKdTMcSDYheSL0Rb3t7TzJ8Zc/DeQrhqSgDe2843AnCwoUw7DvGTOcsq0iIktIiICIiAiIgIiICIiAgxECDlbZvi/PD4c+6tXE6HBq97En/AI1T85nJzrM6WGzUmtUWmKuHSmpa+7DEOQDYbCxNyeVx4zr8G88R1+dqcvvne8q8EnmLE1tCM3gCf6TLOfm791V+0w9w3P6SRXfHWKIAQHdKZP8AzcSTST1FMYhp2uAuFUSirstyfGRTN3OJxlJRv2jtWP3B8zRH8qO38ctrLcPopIvgBLvBsqgHIT6iamY47sUvbUxOlF5amPIX6DqT0AMgYswzTQ3Zru5Fz4KpuAx9pBsOtj4SLZ/m1DBojVG0MTZdC6ma27Cw5r4nxIm5XxK4alUq1X3+nUfqzHbuj3Ko6AD2ysMV2uaYosB5KOiqOSj/AFuTLkGrnea1cwxDPYhPo0qYJsiX2BHIseZPj7BJzwFwVa1SqvsvO1whwQtBAaigt5yYU6QUWAtMt/jHtOmFAAn1ESWkREBERAREQEREBERAREQERECGcS8O0cViSa6FwqgIFZltuSSbEXNztN3hCnoNZPsNo9FUAfgBNnM8OWqmxt49dtrzV4ZW2Jxv+afgs0SeRzinEGzKp7xApr96qbE+i7yQVqoRWZjZVBLE8gALkn0lccU5+r0e3pPdWV2pGxF2qMaNJhfppWqw+75xBpcIYcYjMKtUDuK2in9ymNC/gt/WWso2kJ+TXKuzoBrc5N4vR8VKoVSzGwAuSeQA5mR6pW7RzVfYWIQNtpTmb+BNrnwAA6TYzPE9q+gfQQ9795x09i/ibeG8C474kO+GpHc7VSOg/wB3+p902QcnifPGx+IFKlfslPd/ebkXPwA6D2yxOC+F1w1IEjvGcTgDhDSBVqDc8ryxVFot+ox7aIiS0iIgIiICIiAiIgIiICIiAiIgIiIHIxik1DY23H42nM4Sqaq+NJ/31QfytpHwnWxY+cP8M5fB1Oz4s+Net/5Wmjs52oag6EXD9wgX3DbMNt+V5WXE+FVsZQw1Id1FQso5L3AqKPIIF/mMs3NKwUBmNlQNUc+AUb/rK+4Iw5xWMrYhxu7lt+lzsPQWHpNgsLJ8GKVFF8AJ8ZvjCqhENne9iPqqLan/ABAHmRN8mw8AJBc/qslZsU1RlFggFx3KanV2dNSLXqEjU5vYAgc5kGDiniFcHR00/wD9CLJ10/vn9PPecDgfhhsRV7WoCRe+/WaOV5fUzHFamuRfrvLiynLFoUwqi0q+MbVCgEUACwEyREhpERAREQEREBERAREQEREBERAREQEREDm4oXq28dP5rTj8CV+0p1X+3UqP6NUYj8LTqZw+gs3hTqH+VdQ+E5XyeYfRg0v4D4TfoOO8URhqijnUtTHsHeb9BM3BGVdjh123O85+fqa2JpU+g3Pqb/0krpjQiqOfIf1M28Hxjn1ArewG7n9JWfEVSpjsQKVMHQDbaTLiHGm3Y092bmf1m1w9w+tBLkXY7kmJdBwxw8uFpAW36zuxEkIiICIiAiIgIiICIiAiIgIiICIiAiIgIiIHE4rQmg2k2JBU28GFiPdPeHaOjCgeU6tegHFjCYcBdI5QOBlmF14l3PTlOhmWN7JSfrtsB4DoJu0MMEBtNA5cXq6m5DlNGDJcs37R9yfGd0TxVsJ7M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3500" y="-985838"/>
            <a:ext cx="2057400" cy="2038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17" name="Conexão recta 1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53"/>
          <p:cNvSpPr>
            <a:spLocks noChangeArrowheads="1"/>
          </p:cNvSpPr>
          <p:nvPr/>
        </p:nvSpPr>
        <p:spPr bwMode="auto">
          <a:xfrm>
            <a:off x="395536" y="1037347"/>
            <a:ext cx="8208912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ctr"/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Práticas laboratoriais de FBM - equipamentos</a:t>
            </a:r>
            <a:endParaRPr lang="pt-PT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charset="0"/>
              <a:cs typeface="Times New Roman" pitchFamily="18" charset="0"/>
            </a:endParaRPr>
          </a:p>
          <a:p>
            <a:pPr algn="ctr"/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charset="0"/>
              <a:cs typeface="Times New Roman" pitchFamily="18" charset="0"/>
            </a:endParaRPr>
          </a:p>
        </p:txBody>
      </p:sp>
      <p:sp>
        <p:nvSpPr>
          <p:cNvPr id="44034" name="AutoShape 2" descr="Resultado de imagem para centrifuga eppendorf"/>
          <p:cNvSpPr>
            <a:spLocks noChangeAspect="1" noChangeArrowheads="1"/>
          </p:cNvSpPr>
          <p:nvPr/>
        </p:nvSpPr>
        <p:spPr bwMode="auto">
          <a:xfrm>
            <a:off x="155575" y="-1409700"/>
            <a:ext cx="2381250" cy="2943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44036" name="AutoShape 4" descr="Resultado de imagem para centrifuga eppendorf"/>
          <p:cNvSpPr>
            <a:spLocks noChangeAspect="1" noChangeArrowheads="1"/>
          </p:cNvSpPr>
          <p:nvPr/>
        </p:nvSpPr>
        <p:spPr bwMode="auto">
          <a:xfrm>
            <a:off x="155575" y="-1409700"/>
            <a:ext cx="2381250" cy="2943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9" name="Imagem 18" descr="17533-asset-eimg-photono-3256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35" y="3140968"/>
            <a:ext cx="2864781" cy="3540870"/>
          </a:xfrm>
          <a:prstGeom prst="rect">
            <a:avLst/>
          </a:prstGeom>
        </p:spPr>
      </p:pic>
      <p:pic>
        <p:nvPicPr>
          <p:cNvPr id="22" name="Picture 4" descr="Resultado de imagem para Genova n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29233"/>
            <a:ext cx="3008597" cy="2407879"/>
          </a:xfrm>
          <a:prstGeom prst="rect">
            <a:avLst/>
          </a:prstGeom>
          <a:noFill/>
        </p:spPr>
      </p:pic>
      <p:pic>
        <p:nvPicPr>
          <p:cNvPr id="23" name="Picture 2" descr="Resultado de imagem para PCR equipamento bior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2348880"/>
            <a:ext cx="3096344" cy="3096345"/>
          </a:xfrm>
          <a:prstGeom prst="rect">
            <a:avLst/>
          </a:prstGeom>
          <a:noFill/>
        </p:spPr>
      </p:pic>
      <p:sp>
        <p:nvSpPr>
          <p:cNvPr id="20" name="Rectangle 953"/>
          <p:cNvSpPr>
            <a:spLocks noChangeArrowheads="1"/>
          </p:cNvSpPr>
          <p:nvPr/>
        </p:nvSpPr>
        <p:spPr bwMode="auto">
          <a:xfrm>
            <a:off x="3203848" y="5157192"/>
            <a:ext cx="4680520" cy="12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b="1" dirty="0">
                <a:ea typeface="Times" charset="0"/>
                <a:cs typeface="Times New Roman" pitchFamily="18" charset="0"/>
              </a:rPr>
              <a:t>Verificar as instruções do aparelhos</a:t>
            </a:r>
          </a:p>
          <a:p>
            <a:endParaRPr lang="pt-PT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r>
              <a:rPr lang="pt-PT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Centrifuga: Equilibrar sempre os pesos!</a:t>
            </a:r>
          </a:p>
          <a:p>
            <a:endParaRPr lang="pt-PT" dirty="0">
              <a:ea typeface="Times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16113" y="214564"/>
            <a:ext cx="51117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b="1" dirty="0"/>
              <a:t>Material </a:t>
            </a:r>
            <a:r>
              <a:rPr lang="en-GB" sz="2400" b="1" dirty="0" err="1"/>
              <a:t>biológico</a:t>
            </a:r>
            <a:r>
              <a:rPr lang="en-GB" sz="2400" b="1" dirty="0"/>
              <a:t> – </a:t>
            </a:r>
            <a:r>
              <a:rPr lang="en-GB" sz="2400" b="1" dirty="0" err="1"/>
              <a:t>protocolo</a:t>
            </a:r>
            <a:r>
              <a:rPr lang="en-GB" sz="2400" b="1" dirty="0"/>
              <a:t> 1</a:t>
            </a:r>
          </a:p>
          <a:p>
            <a:pPr algn="ctr">
              <a:spcBef>
                <a:spcPts val="0"/>
              </a:spcBef>
            </a:pPr>
            <a:r>
              <a:rPr lang="en-GB" b="1" dirty="0"/>
              <a:t>(DNA </a:t>
            </a:r>
            <a:r>
              <a:rPr lang="en-GB" b="1" dirty="0" err="1"/>
              <a:t>plasmídico</a:t>
            </a:r>
            <a:r>
              <a:rPr lang="en-GB" b="1" dirty="0"/>
              <a:t>)</a:t>
            </a:r>
            <a:endParaRPr lang="pt-PT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6" name="Rectangle 953"/>
          <p:cNvSpPr>
            <a:spLocks noChangeArrowheads="1"/>
          </p:cNvSpPr>
          <p:nvPr/>
        </p:nvSpPr>
        <p:spPr bwMode="auto">
          <a:xfrm>
            <a:off x="1" y="980728"/>
            <a:ext cx="9144000" cy="9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b="1" dirty="0" err="1">
                <a:ea typeface="Times" charset="0"/>
                <a:cs typeface="Times New Roman" pitchFamily="18" charset="0"/>
              </a:rPr>
              <a:t>Plasmídio</a:t>
            </a:r>
            <a:r>
              <a:rPr lang="pt-PT" b="1" dirty="0">
                <a:ea typeface="Times" charset="0"/>
                <a:cs typeface="Times New Roman" pitchFamily="18" charset="0"/>
              </a:rPr>
              <a:t>:   </a:t>
            </a:r>
            <a:r>
              <a:rPr lang="pt-PT" dirty="0">
                <a:ea typeface="Times" charset="0"/>
                <a:cs typeface="Times New Roman" pitchFamily="18" charset="0"/>
              </a:rPr>
              <a:t>Molecula de DNA circular, presente em bactérias, confere                       		vantagem adaptativa, número de cópias variável</a:t>
            </a:r>
          </a:p>
          <a:p>
            <a:r>
              <a:rPr lang="pt-PT" b="1" dirty="0">
                <a:ea typeface="Times" charset="0"/>
                <a:cs typeface="Times New Roman" pitchFamily="18" charset="0"/>
              </a:rPr>
              <a:t> </a:t>
            </a:r>
            <a:endParaRPr lang="pt-PT" dirty="0">
              <a:ea typeface="Times" charset="0"/>
              <a:cs typeface="Times New Roman" pitchFamily="18" charset="0"/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372200" y="2924944"/>
            <a:ext cx="27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Vetor de clonagem, elevado numero de cópias</a:t>
            </a:r>
          </a:p>
          <a:p>
            <a:endParaRPr lang="pt-PT" sz="1600" dirty="0"/>
          </a:p>
          <a:p>
            <a:r>
              <a:rPr lang="pt-PT" sz="1600" b="1" dirty="0" err="1"/>
              <a:t>pJET</a:t>
            </a:r>
            <a:r>
              <a:rPr lang="pt-PT" sz="1600" b="1" dirty="0"/>
              <a:t> 1.2 + inserto 2300 </a:t>
            </a:r>
            <a:r>
              <a:rPr lang="pt-PT" sz="1600" b="1" dirty="0" err="1"/>
              <a:t>bp</a:t>
            </a:r>
            <a:endParaRPr lang="pt-PT" sz="1600" b="1" dirty="0"/>
          </a:p>
          <a:p>
            <a:endParaRPr lang="pt-PT" sz="1600" dirty="0"/>
          </a:p>
          <a:p>
            <a:r>
              <a:rPr lang="pt-PT" sz="1600" dirty="0"/>
              <a:t>Replicado em </a:t>
            </a:r>
            <a:r>
              <a:rPr lang="pt-PT" sz="1600" i="1" dirty="0"/>
              <a:t>E. </a:t>
            </a:r>
            <a:r>
              <a:rPr lang="pt-PT" sz="1600" i="1" dirty="0" err="1"/>
              <a:t>coli</a:t>
            </a:r>
            <a:r>
              <a:rPr lang="pt-PT" sz="1600" i="1" dirty="0"/>
              <a:t> </a:t>
            </a:r>
            <a:r>
              <a:rPr lang="pt-PT" sz="1600" dirty="0"/>
              <a:t>DH5</a:t>
            </a:r>
            <a:r>
              <a:rPr lang="pt-PT" sz="1600" dirty="0">
                <a:latin typeface="Symbol" pitchFamily="18" charset="2"/>
              </a:rPr>
              <a:t>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898EA06-5D70-4F09-A31E-F32E4578126D}"/>
              </a:ext>
            </a:extLst>
          </p:cNvPr>
          <p:cNvGrpSpPr/>
          <p:nvPr/>
        </p:nvGrpSpPr>
        <p:grpSpPr>
          <a:xfrm>
            <a:off x="107504" y="2133897"/>
            <a:ext cx="6120680" cy="4536504"/>
            <a:chOff x="107504" y="2060848"/>
            <a:chExt cx="6120680" cy="4536504"/>
          </a:xfrm>
        </p:grpSpPr>
        <p:grpSp>
          <p:nvGrpSpPr>
            <p:cNvPr id="13" name="Agrupar 3">
              <a:extLst>
                <a:ext uri="{FF2B5EF4-FFF2-40B4-BE49-F238E27FC236}">
                  <a16:creationId xmlns:a16="http://schemas.microsoft.com/office/drawing/2014/main" id="{3E726AAA-1AB9-4BD5-B787-D3E19D8ADD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504" y="2060848"/>
              <a:ext cx="6120680" cy="4536504"/>
              <a:chOff x="0" y="0"/>
              <a:chExt cx="32492" cy="23245"/>
            </a:xfrm>
          </p:grpSpPr>
          <p:pic>
            <p:nvPicPr>
              <p:cNvPr id="17" name="Imagem 2">
                <a:extLst>
                  <a:ext uri="{FF2B5EF4-FFF2-40B4-BE49-F238E27FC236}">
                    <a16:creationId xmlns:a16="http://schemas.microsoft.com/office/drawing/2014/main" id="{C43078A1-13AB-4B5B-ADCD-4A08158C6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850" t="78893" r="19241" b="14864"/>
              <a:stretch>
                <a:fillRect/>
              </a:stretch>
            </p:blipFill>
            <p:spPr bwMode="auto">
              <a:xfrm>
                <a:off x="158" y="21353"/>
                <a:ext cx="32334" cy="1892"/>
              </a:xfrm>
              <a:prstGeom prst="rect">
                <a:avLst/>
              </a:prstGeom>
              <a:noFill/>
            </p:spPr>
          </p:pic>
          <p:pic>
            <p:nvPicPr>
              <p:cNvPr id="19" name="Imagem 1">
                <a:extLst>
                  <a:ext uri="{FF2B5EF4-FFF2-40B4-BE49-F238E27FC236}">
                    <a16:creationId xmlns:a16="http://schemas.microsoft.com/office/drawing/2014/main" id="{E71F2AC5-A696-4630-84AB-CD017C71E5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638" t="17255" r="19214" b="12466"/>
              <a:stretch>
                <a:fillRect/>
              </a:stretch>
            </p:blipFill>
            <p:spPr bwMode="auto">
              <a:xfrm>
                <a:off x="0" y="0"/>
                <a:ext cx="32480" cy="21336"/>
              </a:xfrm>
              <a:prstGeom prst="rect">
                <a:avLst/>
              </a:prstGeom>
              <a:noFill/>
            </p:spPr>
          </p:pic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DB185F2-1971-40CF-92D2-B42B69BB1302}"/>
                </a:ext>
              </a:extLst>
            </p:cNvPr>
            <p:cNvSpPr txBox="1"/>
            <p:nvPr/>
          </p:nvSpPr>
          <p:spPr>
            <a:xfrm>
              <a:off x="2968970" y="5934472"/>
              <a:ext cx="450902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900" b="1" dirty="0" err="1">
                  <a:latin typeface="Times" pitchFamily="18" charset="0"/>
                </a:rPr>
                <a:t>XhoI</a:t>
              </a:r>
              <a:endParaRPr lang="pt-PT" sz="900" b="1" dirty="0">
                <a:latin typeface="Times" pitchFamily="18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47246EF-811B-485C-8001-8D06FFA10978}"/>
              </a:ext>
            </a:extLst>
          </p:cNvPr>
          <p:cNvSpPr/>
          <p:nvPr/>
        </p:nvSpPr>
        <p:spPr>
          <a:xfrm>
            <a:off x="5340795" y="2377467"/>
            <a:ext cx="638845" cy="24899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104FAB-0ECE-435C-8B8D-5F5301F68E6B}"/>
              </a:ext>
            </a:extLst>
          </p:cNvPr>
          <p:cNvSpPr/>
          <p:nvPr/>
        </p:nvSpPr>
        <p:spPr>
          <a:xfrm>
            <a:off x="2917284" y="6012736"/>
            <a:ext cx="502588" cy="225617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9552" y="155575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err="1"/>
              <a:t>Extração</a:t>
            </a:r>
            <a:r>
              <a:rPr lang="en-GB" sz="2400" b="1" dirty="0"/>
              <a:t> de DNA </a:t>
            </a:r>
            <a:r>
              <a:rPr lang="en-GB" sz="2400" b="1" dirty="0" err="1"/>
              <a:t>plasmídico</a:t>
            </a:r>
            <a:r>
              <a:rPr lang="en-GB" sz="2400" b="1" dirty="0"/>
              <a:t> </a:t>
            </a:r>
            <a:r>
              <a:rPr lang="en-GB" sz="2400" b="1" dirty="0" err="1"/>
              <a:t>em</a:t>
            </a:r>
            <a:r>
              <a:rPr lang="en-GB" sz="2400" b="1" dirty="0"/>
              <a:t> </a:t>
            </a:r>
            <a:r>
              <a:rPr lang="en-GB" sz="2400" b="1" dirty="0" err="1"/>
              <a:t>pequena</a:t>
            </a:r>
            <a:r>
              <a:rPr lang="en-GB" sz="2400" b="1" dirty="0"/>
              <a:t> </a:t>
            </a:r>
            <a:r>
              <a:rPr lang="en-GB" sz="2400" b="1" dirty="0" err="1"/>
              <a:t>escala</a:t>
            </a:r>
            <a:r>
              <a:rPr lang="en-GB" sz="2400" b="1" dirty="0"/>
              <a:t>  (Miniprep)</a:t>
            </a:r>
            <a:endParaRPr lang="pt-PT" sz="24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429520" y="2571744"/>
            <a:ext cx="428628" cy="2286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953"/>
          <p:cNvSpPr>
            <a:spLocks noChangeArrowheads="1"/>
          </p:cNvSpPr>
          <p:nvPr/>
        </p:nvSpPr>
        <p:spPr bwMode="auto">
          <a:xfrm>
            <a:off x="323528" y="911670"/>
            <a:ext cx="8820472" cy="107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Extração de DNA </a:t>
            </a:r>
            <a:r>
              <a:rPr lang="pt-P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plasmídico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 - </a:t>
            </a:r>
            <a:r>
              <a:rPr lang="pt-PT" sz="2000" dirty="0"/>
              <a:t>extração por lise alcalina (baseado no método de </a:t>
            </a:r>
            <a:r>
              <a:rPr lang="pt-PT" sz="2000" dirty="0" err="1"/>
              <a:t>Birnboin</a:t>
            </a:r>
            <a:r>
              <a:rPr lang="pt-PT" sz="2000" dirty="0"/>
              <a:t> &amp; </a:t>
            </a:r>
            <a:r>
              <a:rPr lang="pt-PT" sz="2000" dirty="0" err="1"/>
              <a:t>Doly</a:t>
            </a:r>
            <a:r>
              <a:rPr lang="pt-PT" sz="2000" dirty="0"/>
              <a:t>, 1979).</a:t>
            </a:r>
            <a:endParaRPr lang="pt-PT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charset="0"/>
              <a:cs typeface="Times New Roman" pitchFamily="18" charset="0"/>
            </a:endParaRPr>
          </a:p>
          <a:p>
            <a:pPr algn="ctr"/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23528" y="2006545"/>
            <a:ext cx="882047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Este método pode ser realizado em diferentes escalas consoante o volume da cultura bacteriana: pequena escala (3 ml – 5 ml, </a:t>
            </a:r>
            <a:r>
              <a:rPr lang="pt-PT" i="1" dirty="0" err="1"/>
              <a:t>miniprep</a:t>
            </a:r>
            <a:r>
              <a:rPr lang="pt-PT" dirty="0"/>
              <a:t>), escala média (até 100 ml); e grande escala (até 500 ml). </a:t>
            </a:r>
          </a:p>
          <a:p>
            <a:endParaRPr lang="pt-PT" dirty="0"/>
          </a:p>
          <a:p>
            <a:r>
              <a:rPr lang="pt-PT" b="1" i="1" dirty="0" err="1"/>
              <a:t>Miniprep</a:t>
            </a:r>
            <a:r>
              <a:rPr lang="pt-PT" b="1" i="1" dirty="0"/>
              <a:t> </a:t>
            </a:r>
            <a:r>
              <a:rPr lang="pt-PT" dirty="0"/>
              <a:t>– método rápido e permite isolar DNA </a:t>
            </a:r>
            <a:r>
              <a:rPr lang="pt-PT" dirty="0" err="1"/>
              <a:t>plasmídico</a:t>
            </a:r>
            <a:r>
              <a:rPr lang="pt-PT" dirty="0"/>
              <a:t> de muitas amostras em simultâneo, e em quantidade suficiente para diferentes (ex. clonagem, análise de restrição, sequenciação de clones e transcrição </a:t>
            </a:r>
            <a:r>
              <a:rPr lang="pt-PT" i="1" dirty="0"/>
              <a:t>in vitro).</a:t>
            </a:r>
          </a:p>
          <a:p>
            <a:endParaRPr lang="pt-PT" i="1" dirty="0"/>
          </a:p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Este método baseia-se na desnaturação alcalina do DNA e inclui as seguintes etapas:</a:t>
            </a:r>
          </a:p>
          <a:p>
            <a:endParaRPr lang="pt-PT" b="1" dirty="0"/>
          </a:p>
          <a:p>
            <a:pPr>
              <a:lnSpc>
                <a:spcPct val="150000"/>
              </a:lnSpc>
            </a:pPr>
            <a:r>
              <a:rPr lang="pt-PT" dirty="0"/>
              <a:t>• </a:t>
            </a:r>
            <a:r>
              <a:rPr lang="pt-PT" i="1" dirty="0"/>
              <a:t>Lise das células bacterianas,</a:t>
            </a:r>
          </a:p>
          <a:p>
            <a:pPr>
              <a:lnSpc>
                <a:spcPct val="150000"/>
              </a:lnSpc>
            </a:pPr>
            <a:r>
              <a:rPr lang="pt-PT" i="1" dirty="0"/>
              <a:t>• Desnaturação/renaturação diferencial de DNA </a:t>
            </a:r>
            <a:r>
              <a:rPr lang="pt-PT" i="1" dirty="0" err="1"/>
              <a:t>plasmídico</a:t>
            </a:r>
            <a:r>
              <a:rPr lang="pt-PT" i="1" dirty="0"/>
              <a:t> e DNA genómico,</a:t>
            </a:r>
          </a:p>
          <a:p>
            <a:pPr>
              <a:lnSpc>
                <a:spcPct val="150000"/>
              </a:lnSpc>
            </a:pPr>
            <a:r>
              <a:rPr lang="pt-PT" i="1" dirty="0"/>
              <a:t>• Precipitação alcoólica do DNA </a:t>
            </a:r>
            <a:r>
              <a:rPr lang="pt-PT" i="1" dirty="0" err="1"/>
              <a:t>plasmídico</a:t>
            </a:r>
            <a:r>
              <a:rPr lang="pt-PT" i="1" dirty="0"/>
              <a:t>.</a:t>
            </a:r>
          </a:p>
          <a:p>
            <a:endParaRPr lang="pt-PT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68538" y="155575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Miniprep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429520" y="2571744"/>
            <a:ext cx="428628" cy="2286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C:\Users\Ana\Desktop\LiquidBr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1742942" cy="1310692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539552" y="278092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Cultura bacteriana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987824" y="278092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i="1" dirty="0" err="1"/>
              <a:t>Pellet</a:t>
            </a:r>
            <a:r>
              <a:rPr lang="pt-PT" sz="1200" dirty="0"/>
              <a:t> bacteriano</a:t>
            </a:r>
          </a:p>
        </p:txBody>
      </p:sp>
      <p:cxnSp>
        <p:nvCxnSpPr>
          <p:cNvPr id="16" name="Conexão recta unidireccional 15"/>
          <p:cNvCxnSpPr/>
          <p:nvPr/>
        </p:nvCxnSpPr>
        <p:spPr>
          <a:xfrm>
            <a:off x="2411760" y="2132856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/>
          <p:nvPr/>
        </p:nvCxnSpPr>
        <p:spPr>
          <a:xfrm>
            <a:off x="1619672" y="558924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4860032" y="1484784"/>
            <a:ext cx="25922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 err="1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Ressuspensão</a:t>
            </a:r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: Solução I</a:t>
            </a:r>
          </a:p>
          <a:p>
            <a:pPr lvl="0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Tris </a:t>
            </a:r>
            <a:r>
              <a:rPr lang="pt-PT" sz="1400" b="1" dirty="0" err="1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HCl</a:t>
            </a:r>
            <a:r>
              <a:rPr lang="pt-PT" sz="14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: tampão (pH estável) </a:t>
            </a:r>
          </a:p>
          <a:p>
            <a:pPr lvl="0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EDTA</a:t>
            </a:r>
            <a:r>
              <a:rPr lang="pt-PT" sz="14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: </a:t>
            </a:r>
            <a:r>
              <a:rPr lang="pt-PT" sz="1400" dirty="0" err="1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quelata</a:t>
            </a:r>
            <a:r>
              <a:rPr lang="pt-PT" sz="14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Mg</a:t>
            </a:r>
            <a:r>
              <a:rPr lang="pt-PT" sz="1400" baseline="300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2+ </a:t>
            </a:r>
            <a:r>
              <a:rPr lang="pt-PT" sz="14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e Ca</a:t>
            </a:r>
            <a:r>
              <a:rPr lang="pt-PT" sz="1400" baseline="300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2+ </a:t>
            </a:r>
            <a:r>
              <a:rPr lang="pt-PT" sz="14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(essenciais para </a:t>
            </a:r>
            <a:r>
              <a:rPr lang="pt-PT" sz="1400" dirty="0" err="1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DNase</a:t>
            </a:r>
            <a:r>
              <a:rPr lang="pt-PT" sz="14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)</a:t>
            </a:r>
          </a:p>
          <a:p>
            <a:pPr lvl="0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Glucose</a:t>
            </a:r>
            <a:r>
              <a:rPr lang="pt-PT" sz="14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: pressão osmótica (integridade celular)</a:t>
            </a:r>
          </a:p>
          <a:p>
            <a:endParaRPr lang="pt-PT" dirty="0"/>
          </a:p>
        </p:txBody>
      </p:sp>
      <p:cxnSp>
        <p:nvCxnSpPr>
          <p:cNvPr id="26" name="Conexão recta unidireccional 25"/>
          <p:cNvCxnSpPr/>
          <p:nvPr/>
        </p:nvCxnSpPr>
        <p:spPr>
          <a:xfrm>
            <a:off x="7236296" y="2132856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7884368" y="1983031"/>
            <a:ext cx="1359768" cy="58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10 min, 4 </a:t>
            </a:r>
            <a:r>
              <a:rPr lang="pt-PT" sz="1400" b="1" dirty="0" err="1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ºC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28" name="Conexão recta unidireccional 27"/>
          <p:cNvCxnSpPr/>
          <p:nvPr/>
        </p:nvCxnSpPr>
        <p:spPr>
          <a:xfrm>
            <a:off x="8316416" y="2564904"/>
            <a:ext cx="838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6804248" y="3269302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00B050"/>
                </a:solidFill>
                <a:ea typeface="Times" charset="0"/>
                <a:cs typeface="Times New Roman" pitchFamily="18" charset="0"/>
              </a:rPr>
              <a:t>Lise: Solução II</a:t>
            </a:r>
          </a:p>
          <a:p>
            <a:r>
              <a:rPr lang="pt-PT" sz="1400" b="1" dirty="0" err="1">
                <a:ea typeface="Times" charset="0"/>
                <a:cs typeface="Times New Roman" pitchFamily="18" charset="0"/>
              </a:rPr>
              <a:t>NaOH</a:t>
            </a:r>
            <a:r>
              <a:rPr lang="pt-PT" sz="1400" dirty="0">
                <a:ea typeface="Times" charset="0"/>
                <a:cs typeface="Times New Roman" pitchFamily="18" charset="0"/>
              </a:rPr>
              <a:t>: base (</a:t>
            </a:r>
            <a:r>
              <a:rPr lang="pt-PT" sz="1400" dirty="0" err="1">
                <a:ea typeface="Times" charset="0"/>
                <a:cs typeface="Times New Roman" pitchFamily="18" charset="0"/>
              </a:rPr>
              <a:t>ruptura</a:t>
            </a:r>
            <a:r>
              <a:rPr lang="pt-PT" sz="1400" dirty="0">
                <a:ea typeface="Times" charset="0"/>
                <a:cs typeface="Times New Roman" pitchFamily="18" charset="0"/>
              </a:rPr>
              <a:t> da parede e desnaturação de DNA)</a:t>
            </a:r>
          </a:p>
          <a:p>
            <a:r>
              <a:rPr lang="pt-PT" sz="1400" b="1" dirty="0">
                <a:ea typeface="Times" charset="0"/>
                <a:cs typeface="Times New Roman" pitchFamily="18" charset="0"/>
              </a:rPr>
              <a:t>SDS</a:t>
            </a:r>
            <a:r>
              <a:rPr lang="pt-PT" sz="1400" dirty="0">
                <a:ea typeface="Times" charset="0"/>
                <a:cs typeface="Times New Roman" pitchFamily="18" charset="0"/>
              </a:rPr>
              <a:t>: detergente (solubiliza membrana, desnatura proteínas) </a:t>
            </a:r>
          </a:p>
          <a:p>
            <a:endParaRPr lang="pt-PT" sz="1400" dirty="0"/>
          </a:p>
        </p:txBody>
      </p:sp>
      <p:cxnSp>
        <p:nvCxnSpPr>
          <p:cNvPr id="31" name="Conexão recta unidireccional 30"/>
          <p:cNvCxnSpPr/>
          <p:nvPr/>
        </p:nvCxnSpPr>
        <p:spPr>
          <a:xfrm flipH="1">
            <a:off x="6084168" y="407707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4868416" y="3927247"/>
            <a:ext cx="1359768" cy="58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5 min, gelo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716016" y="42210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highlight>
                  <a:srgbClr val="FFFF00"/>
                </a:highlight>
              </a:rPr>
              <a:t>CUIDADO</a:t>
            </a:r>
            <a:r>
              <a:rPr lang="pt-PT" sz="1000" dirty="0">
                <a:highlight>
                  <a:srgbClr val="FFFF00"/>
                </a:highlight>
              </a:rPr>
              <a:t>, não ultrapassar 5 min</a:t>
            </a:r>
          </a:p>
        </p:txBody>
      </p:sp>
      <p:cxnSp>
        <p:nvCxnSpPr>
          <p:cNvPr id="35" name="Conexão recta unidireccional 34"/>
          <p:cNvCxnSpPr/>
          <p:nvPr/>
        </p:nvCxnSpPr>
        <p:spPr>
          <a:xfrm flipH="1">
            <a:off x="4139952" y="407707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1979712" y="3255956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C00000"/>
                </a:solidFill>
                <a:ea typeface="Times" charset="0"/>
                <a:cs typeface="Times New Roman" pitchFamily="18" charset="0"/>
              </a:rPr>
              <a:t>Neutralização: Solução III</a:t>
            </a:r>
          </a:p>
          <a:p>
            <a:pPr algn="ctr"/>
            <a:r>
              <a:rPr lang="pt-PT" sz="1400" b="1" dirty="0" err="1">
                <a:ea typeface="Times" charset="0"/>
                <a:cs typeface="Times New Roman" pitchFamily="18" charset="0"/>
              </a:rPr>
              <a:t>NaAc</a:t>
            </a:r>
            <a:r>
              <a:rPr lang="pt-PT" sz="1400" dirty="0">
                <a:ea typeface="Times" charset="0"/>
                <a:cs typeface="Times New Roman" pitchFamily="18" charset="0"/>
              </a:rPr>
              <a:t>: neutralização para renaturação do DNA </a:t>
            </a:r>
            <a:r>
              <a:rPr lang="pt-PT" sz="1400" dirty="0" err="1">
                <a:ea typeface="Times" charset="0"/>
                <a:cs typeface="Times New Roman" pitchFamily="18" charset="0"/>
              </a:rPr>
              <a:t>plasmídico</a:t>
            </a:r>
            <a:endParaRPr lang="pt-PT" sz="1400" dirty="0">
              <a:ea typeface="Times" charset="0"/>
              <a:cs typeface="Times New Roman" pitchFamily="18" charset="0"/>
            </a:endParaRPr>
          </a:p>
          <a:p>
            <a:pPr algn="ctr"/>
            <a:r>
              <a:rPr lang="pt-PT" sz="1400" dirty="0">
                <a:ea typeface="Times" charset="0"/>
                <a:cs typeface="Times New Roman" pitchFamily="18" charset="0"/>
              </a:rPr>
              <a:t>(</a:t>
            </a:r>
            <a:r>
              <a:rPr lang="pt-PT" sz="1000" dirty="0">
                <a:ea typeface="Times" charset="0"/>
                <a:cs typeface="Times New Roman" pitchFamily="18" charset="0"/>
              </a:rPr>
              <a:t>DNA cromossómico não </a:t>
            </a:r>
            <a:r>
              <a:rPr lang="pt-PT" sz="1000" dirty="0" err="1">
                <a:ea typeface="Times" charset="0"/>
                <a:cs typeface="Times New Roman" pitchFamily="18" charset="0"/>
              </a:rPr>
              <a:t>renatura</a:t>
            </a:r>
            <a:r>
              <a:rPr lang="pt-PT" sz="1000" dirty="0">
                <a:ea typeface="Times" charset="0"/>
                <a:cs typeface="Times New Roman" pitchFamily="18" charset="0"/>
              </a:rPr>
              <a:t>, moléculas grandes)</a:t>
            </a:r>
            <a:r>
              <a:rPr lang="pt-PT" sz="1400" dirty="0">
                <a:ea typeface="Times" charset="0"/>
                <a:cs typeface="Times New Roman" pitchFamily="18" charset="0"/>
              </a:rPr>
              <a:t> </a:t>
            </a:r>
          </a:p>
          <a:p>
            <a:endParaRPr lang="pt-PT" sz="14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03920" y="3933056"/>
            <a:ext cx="1359768" cy="58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5 min, gelo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38" name="Conexão recta unidireccional 37"/>
          <p:cNvCxnSpPr/>
          <p:nvPr/>
        </p:nvCxnSpPr>
        <p:spPr>
          <a:xfrm flipH="1">
            <a:off x="1475656" y="4082881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/>
          <p:nvPr/>
        </p:nvCxnSpPr>
        <p:spPr>
          <a:xfrm>
            <a:off x="899592" y="4365104"/>
            <a:ext cx="838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 descr="17533-asset-eimg-photono-3256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13176"/>
            <a:ext cx="1136589" cy="1404824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395536" y="651953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10 min, 14000g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pic>
        <p:nvPicPr>
          <p:cNvPr id="42" name="Picture 2" descr="http://t0.gstatic.com/images?q=tbn:ANd9GcSf2Vuowr2t6SHDVZejDAK8mRrjyCa5CshAeXbkO_npo-mCGj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085184"/>
            <a:ext cx="648072" cy="1089313"/>
          </a:xfrm>
          <a:prstGeom prst="rect">
            <a:avLst/>
          </a:prstGeom>
          <a:noFill/>
        </p:spPr>
      </p:pic>
      <p:sp>
        <p:nvSpPr>
          <p:cNvPr id="43" name="CaixaDeTexto 42"/>
          <p:cNvSpPr txBox="1"/>
          <p:nvPr/>
        </p:nvSpPr>
        <p:spPr>
          <a:xfrm>
            <a:off x="2267744" y="5294818"/>
            <a:ext cx="2016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Recolher sobrenadante para novo tubo e adicionar etanol absoluto frio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44" name="Conexão recta unidireccional 43"/>
          <p:cNvCxnSpPr/>
          <p:nvPr/>
        </p:nvCxnSpPr>
        <p:spPr>
          <a:xfrm>
            <a:off x="4427984" y="558924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 descr="17533-asset-eimg-photono-3256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082282"/>
            <a:ext cx="1136589" cy="1404824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5292080" y="658864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5 min, 14000g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47" name="Conexão recta unidireccional 46"/>
          <p:cNvCxnSpPr/>
          <p:nvPr/>
        </p:nvCxnSpPr>
        <p:spPr>
          <a:xfrm>
            <a:off x="6444208" y="559563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7092280" y="5301208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Lavar o </a:t>
            </a:r>
            <a:r>
              <a:rPr lang="pt-PT" sz="1400" b="1" dirty="0" err="1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pellet</a:t>
            </a:r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com etanol 70 %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49" name="Conexão recta unidireccional 48"/>
          <p:cNvCxnSpPr/>
          <p:nvPr/>
        </p:nvCxnSpPr>
        <p:spPr>
          <a:xfrm>
            <a:off x="8316416" y="5949280"/>
            <a:ext cx="838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1">
            <a:extLst>
              <a:ext uri="{FF2B5EF4-FFF2-40B4-BE49-F238E27FC236}">
                <a16:creationId xmlns:a16="http://schemas.microsoft.com/office/drawing/2014/main" id="{4AFD0A19-69EB-4BA4-B5E8-C61E113A31BD}"/>
              </a:ext>
            </a:extLst>
          </p:cNvPr>
          <p:cNvGrpSpPr/>
          <p:nvPr/>
        </p:nvGrpSpPr>
        <p:grpSpPr>
          <a:xfrm>
            <a:off x="3069290" y="1104191"/>
            <a:ext cx="551780" cy="1105444"/>
            <a:chOff x="2987824" y="1413614"/>
            <a:chExt cx="864096" cy="1452417"/>
          </a:xfrm>
        </p:grpSpPr>
        <p:pic>
          <p:nvPicPr>
            <p:cNvPr id="52" name="Picture 2" descr="http://t0.gstatic.com/images?q=tbn:ANd9GcSf2Vuowr2t6SHDVZejDAK8mRrjyCa5CshAeXbkO_npo-mCGjEL">
              <a:extLst>
                <a:ext uri="{FF2B5EF4-FFF2-40B4-BE49-F238E27FC236}">
                  <a16:creationId xmlns:a16="http://schemas.microsoft.com/office/drawing/2014/main" id="{B67C8B1E-901C-4621-8465-6C54626BB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1413614"/>
              <a:ext cx="864096" cy="1452417"/>
            </a:xfrm>
            <a:prstGeom prst="rect">
              <a:avLst/>
            </a:prstGeom>
            <a:noFill/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51CA3DF-CA9B-40EA-83CA-842E4EB63C90}"/>
                </a:ext>
              </a:extLst>
            </p:cNvPr>
            <p:cNvSpPr/>
            <p:nvPr/>
          </p:nvSpPr>
          <p:spPr>
            <a:xfrm rot="15144914">
              <a:off x="3558015" y="2641754"/>
              <a:ext cx="184176" cy="64079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54" name="Picture 2" descr="Microbial growth at hyperaccelerations up to 403,627 × g | PNAS">
            <a:extLst>
              <a:ext uri="{FF2B5EF4-FFF2-40B4-BE49-F238E27FC236}">
                <a16:creationId xmlns:a16="http://schemas.microsoft.com/office/drawing/2014/main" id="{437DEDEC-3144-4335-895A-D7231192F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7" t="52100" r="11080"/>
          <a:stretch/>
        </p:blipFill>
        <p:spPr bwMode="auto">
          <a:xfrm>
            <a:off x="3645847" y="1546028"/>
            <a:ext cx="706095" cy="12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68538" y="155575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Miniprep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188860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548755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/>
          <p:nvPr/>
        </p:nvCxnSpPr>
        <p:spPr>
          <a:xfrm>
            <a:off x="1619672" y="191683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 descr="17533-asset-eimg-photono-3256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1136589" cy="1404824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395536" y="284712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10 min, 14000g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pic>
        <p:nvPicPr>
          <p:cNvPr id="42" name="Picture 2" descr="http://t0.gstatic.com/images?q=tbn:ANd9GcSf2Vuowr2t6SHDVZejDAK8mRrjyCa5CshAeXbkO_npo-mCGj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12776"/>
            <a:ext cx="648072" cy="1089313"/>
          </a:xfrm>
          <a:prstGeom prst="rect">
            <a:avLst/>
          </a:prstGeom>
          <a:noFill/>
        </p:spPr>
      </p:pic>
      <p:sp>
        <p:nvSpPr>
          <p:cNvPr id="43" name="CaixaDeTexto 42"/>
          <p:cNvSpPr txBox="1"/>
          <p:nvPr/>
        </p:nvSpPr>
        <p:spPr>
          <a:xfrm>
            <a:off x="2267744" y="1622410"/>
            <a:ext cx="2016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Recolher sobrenadante para novo tubo e adicionar etanol absoluto frio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44" name="Conexão recta unidireccional 43"/>
          <p:cNvCxnSpPr/>
          <p:nvPr/>
        </p:nvCxnSpPr>
        <p:spPr>
          <a:xfrm>
            <a:off x="4427984" y="191683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 descr="17533-asset-eimg-photono-3256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09874"/>
            <a:ext cx="1136589" cy="1404824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5292080" y="291623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5 min, 14000g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47" name="Conexão recta unidireccional 46"/>
          <p:cNvCxnSpPr/>
          <p:nvPr/>
        </p:nvCxnSpPr>
        <p:spPr>
          <a:xfrm>
            <a:off x="6444208" y="192322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7092280" y="1628800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Lavar o </a:t>
            </a:r>
            <a:r>
              <a:rPr lang="pt-PT" sz="1400" b="1" i="1" dirty="0" err="1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pellet</a:t>
            </a:r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com etanol 70 %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50" name="Conexão recta unidireccional 49"/>
          <p:cNvCxnSpPr/>
          <p:nvPr/>
        </p:nvCxnSpPr>
        <p:spPr>
          <a:xfrm>
            <a:off x="7884368" y="2420888"/>
            <a:ext cx="838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m 50" descr="17533-asset-eimg-photono-3256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284984"/>
            <a:ext cx="1136589" cy="1404824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7308304" y="479134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5 min, 14000g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53" name="Conexão recta unidireccional 52"/>
          <p:cNvCxnSpPr/>
          <p:nvPr/>
        </p:nvCxnSpPr>
        <p:spPr>
          <a:xfrm flipH="1">
            <a:off x="6228184" y="407707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4211960" y="371703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Descartar o sobrenadante e secar o </a:t>
            </a:r>
            <a:r>
              <a:rPr lang="pt-PT" sz="1400" b="1" i="1" dirty="0" err="1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pellet</a:t>
            </a:r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ao ar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cxnSp>
        <p:nvCxnSpPr>
          <p:cNvPr id="55" name="Conexão recta unidireccional 54"/>
          <p:cNvCxnSpPr/>
          <p:nvPr/>
        </p:nvCxnSpPr>
        <p:spPr>
          <a:xfrm flipH="1">
            <a:off x="3491880" y="407707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1619672" y="3717032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1400" b="1" dirty="0" err="1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Ressuspender</a:t>
            </a:r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em ddH</a:t>
            </a:r>
            <a:r>
              <a:rPr lang="pt-PT" sz="1400" b="1" baseline="-25000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2</a:t>
            </a:r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O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pPr algn="ctr"/>
            <a:endParaRPr lang="pt-PT" dirty="0"/>
          </a:p>
        </p:txBody>
      </p:sp>
      <p:cxnSp>
        <p:nvCxnSpPr>
          <p:cNvPr id="57" name="Conexão recta unidireccional 56"/>
          <p:cNvCxnSpPr/>
          <p:nvPr/>
        </p:nvCxnSpPr>
        <p:spPr>
          <a:xfrm>
            <a:off x="2627784" y="4437112"/>
            <a:ext cx="8384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ttp://t0.gstatic.com/images?q=tbn:ANd9GcSf2Vuowr2t6SHDVZejDAK8mRrjyCa5CshAeXbkO_npo-mCGj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147999"/>
            <a:ext cx="648072" cy="1089313"/>
          </a:xfrm>
          <a:prstGeom prst="rect">
            <a:avLst/>
          </a:prstGeom>
          <a:noFill/>
        </p:spPr>
      </p:pic>
      <p:sp>
        <p:nvSpPr>
          <p:cNvPr id="59" name="CaixaDeTexto 58"/>
          <p:cNvSpPr txBox="1"/>
          <p:nvPr/>
        </p:nvSpPr>
        <p:spPr>
          <a:xfrm>
            <a:off x="2411760" y="5365085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Etiquetar (Turma/data)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pPr algn="ctr"/>
            <a:endParaRPr lang="pt-PT" dirty="0"/>
          </a:p>
        </p:txBody>
      </p:sp>
      <p:cxnSp>
        <p:nvCxnSpPr>
          <p:cNvPr id="60" name="Conexão recta unidireccional 59"/>
          <p:cNvCxnSpPr/>
          <p:nvPr/>
        </p:nvCxnSpPr>
        <p:spPr>
          <a:xfrm>
            <a:off x="4211960" y="5659507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4860032" y="550852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Congelar a -20 </a:t>
            </a:r>
            <a:r>
              <a:rPr lang="pt-PT" sz="1400" b="1" dirty="0" err="1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ºC</a:t>
            </a:r>
            <a:endParaRPr lang="pt-PT" sz="1400" dirty="0">
              <a:solidFill>
                <a:srgbClr val="000000"/>
              </a:solidFill>
              <a:ea typeface="Times" charset="0"/>
              <a:cs typeface="Times New Roman" pitchFamily="18" charset="0"/>
            </a:endParaRPr>
          </a:p>
          <a:p>
            <a:endParaRPr lang="pt-PT" dirty="0"/>
          </a:p>
        </p:txBody>
      </p:sp>
      <p:sp>
        <p:nvSpPr>
          <p:cNvPr id="62" name="Rectângulo 61"/>
          <p:cNvSpPr/>
          <p:nvPr/>
        </p:nvSpPr>
        <p:spPr>
          <a:xfrm>
            <a:off x="-36512" y="629015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>
                <a:solidFill>
                  <a:srgbClr val="CC0099"/>
                </a:solidFill>
                <a:ea typeface="Times" charset="0"/>
                <a:cs typeface="Times New Roman" pitchFamily="18" charset="0"/>
              </a:rPr>
              <a:t>Nota: precipitação e lavagem:</a:t>
            </a:r>
          </a:p>
          <a:p>
            <a:r>
              <a:rPr lang="pt-PT" sz="1400" b="1" dirty="0">
                <a:ea typeface="Times" charset="0"/>
                <a:cs typeface="Times New Roman" pitchFamily="18" charset="0"/>
              </a:rPr>
              <a:t>Etanol absoluto</a:t>
            </a:r>
            <a:r>
              <a:rPr lang="pt-PT" sz="1400" dirty="0">
                <a:ea typeface="Times" charset="0"/>
                <a:cs typeface="Times New Roman" pitchFamily="18" charset="0"/>
              </a:rPr>
              <a:t>: precipita DNA </a:t>
            </a:r>
            <a:r>
              <a:rPr lang="pt-PT" sz="1400" dirty="0" err="1">
                <a:ea typeface="Times" charset="0"/>
                <a:cs typeface="Times New Roman" pitchFamily="18" charset="0"/>
              </a:rPr>
              <a:t>plasmídico</a:t>
            </a:r>
            <a:r>
              <a:rPr lang="pt-PT" sz="1400" dirty="0">
                <a:ea typeface="Times" charset="0"/>
                <a:cs typeface="Times New Roman" pitchFamily="18" charset="0"/>
              </a:rPr>
              <a:t>; </a:t>
            </a:r>
            <a:r>
              <a:rPr lang="pt-PT" sz="1400" b="1" dirty="0">
                <a:ea typeface="Times" charset="0"/>
                <a:cs typeface="Times New Roman" pitchFamily="18" charset="0"/>
              </a:rPr>
              <a:t>Etanol 70%: </a:t>
            </a:r>
            <a:r>
              <a:rPr lang="pt-PT" sz="1400" dirty="0">
                <a:ea typeface="Times" charset="0"/>
                <a:cs typeface="Times New Roman" pitchFamily="18" charset="0"/>
              </a:rPr>
              <a:t>lavagem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68538" y="155575"/>
            <a:ext cx="4608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Protocolo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429520" y="2571744"/>
            <a:ext cx="428628" cy="2286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953"/>
          <p:cNvSpPr>
            <a:spLocks noChangeArrowheads="1"/>
          </p:cNvSpPr>
          <p:nvPr/>
        </p:nvSpPr>
        <p:spPr bwMode="auto">
          <a:xfrm>
            <a:off x="323528" y="908720"/>
            <a:ext cx="8820472" cy="621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partir do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pellet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congelado a -20ºC 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(o </a:t>
            </a:r>
            <a:r>
              <a:rPr kumimoji="0" lang="pt-P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pellet</a:t>
            </a: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foi obtido a partir de uma centrifugação de 1 min a 14000g)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1,5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mL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cultura bacteriana transformada com o plasmídeo Pjet1.2 com o inserto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com cerca de 2300 pares de bases (sp2300).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Ressuspender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pellet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em 100 µL de solução I (50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mM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glucose, 25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mM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TrisHCl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pH 8 e 10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mM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EDTA).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Incubar 10 min a 4 ˚C.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Adicionar 200 µL de solução II (0.2 M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NaOH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1 % SDS), mexer por inversão até a suspensão clarificar totalmente.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Incubar 5 min em gelo (Nota: 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charset="0"/>
                <a:ea typeface="+mn-ea"/>
                <a:cs typeface="Arial" charset="0"/>
              </a:rPr>
              <a:t>não deixar ultrapassar os 5 min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Adicionar 150 µL de solução III (3 M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NaAc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pH 4,8), mexendo por inversão. Incubar 5 min em gelo.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Centrifugar 10 min, a 14000 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Recolher o sobrenadante para um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eppendorf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contendo 1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mL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etanol absoluto frio, mexer por inversão e deixar precipitar.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Centrifugar 5 min a 14000 g. 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Remover o sobrenadante.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Lavar o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pellet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com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EtOH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 70% e centrifugar como anteriormente. Remover o sobrenadante e secar o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pellet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ao ar.</a:t>
            </a:r>
            <a:endParaRPr kumimoji="0" lang="pt-PT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Ressuspender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 </a:t>
            </a:r>
            <a:r>
              <a:rPr kumimoji="0" lang="pt-PT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pellet</a:t>
            </a:r>
            <a:r>
              <a:rPr kumimoji="0" lang="pt-PT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em 20 µL de ddH20 e conservar, devidamente etiquetado (turma/data), a -20 ˚C.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Times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445224"/>
            <a:ext cx="9144000" cy="1412776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r" eaLnBrk="1" hangingPunct="1"/>
            <a:endParaRPr lang="pt-PT" dirty="0">
              <a:solidFill>
                <a:schemeClr val="accent5"/>
              </a:solidFill>
            </a:endParaRPr>
          </a:p>
          <a:p>
            <a:pPr algn="r" eaLnBrk="1" hangingPunct="1"/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4625" y="290513"/>
            <a:ext cx="6192838" cy="1008062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bg1"/>
                </a:solidFill>
              </a:rPr>
              <a:t>Main Achievements</a:t>
            </a:r>
          </a:p>
        </p:txBody>
      </p:sp>
      <p:sp>
        <p:nvSpPr>
          <p:cNvPr id="641" name="Text Box 56"/>
          <p:cNvSpPr txBox="1">
            <a:spLocks noChangeArrowheads="1"/>
          </p:cNvSpPr>
          <p:nvPr/>
        </p:nvSpPr>
        <p:spPr bwMode="auto">
          <a:xfrm>
            <a:off x="0" y="-459432"/>
            <a:ext cx="9001156" cy="186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PT" sz="24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FUNDAMENTOS DE BIOLOGIA MOLECULAR</a:t>
            </a:r>
          </a:p>
          <a:p>
            <a:pPr algn="ctr">
              <a:lnSpc>
                <a:spcPct val="150000"/>
              </a:lnSpc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PRÁTICAS LABORATORIAIS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29" name="Rectangle 7"/>
          <p:cNvSpPr>
            <a:spLocks noChangeArrowheads="1"/>
          </p:cNvSpPr>
          <p:nvPr/>
        </p:nvSpPr>
        <p:spPr bwMode="auto">
          <a:xfrm>
            <a:off x="642910" y="71414"/>
            <a:ext cx="7588254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PT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60771" name="AutoShape 3" descr="Image result for cientist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170" name="AutoShape 2" descr="Image result for thermocycler mycicl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4" name="AutoShape 2" descr="https://tse3.mm.bing.net/th?id=OIP.Mc37b62cdc8c38b266af036eb6cb38da0o0&amp;pid=15.1&amp;P=0&amp;w=337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6" name="AutoShape 4" descr="https://tse3.mm.bing.net/th?id=OIP.Mc37b62cdc8c38b266af036eb6cb38da0o0&amp;pid=15.1&amp;P=0&amp;w=337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9" name="AutoShape 7" descr="https://tse3.mm.bing.net/th?id=OIP.M082524d97fd2f5125e8d4373ce01f6ddH0&amp;pid=15.1&amp;P=0&amp;w=282&amp;h=1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23" name="Conexão recta 22"/>
          <p:cNvCxnSpPr/>
          <p:nvPr/>
        </p:nvCxnSpPr>
        <p:spPr>
          <a:xfrm>
            <a:off x="0" y="1412776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40"/>
          <p:cNvSpPr txBox="1"/>
          <p:nvPr/>
        </p:nvSpPr>
        <p:spPr>
          <a:xfrm>
            <a:off x="251520" y="1755968"/>
            <a:ext cx="59766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Avaliação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Questões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PL no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exame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final </a:t>
            </a:r>
          </a:p>
          <a:p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Frequência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Obrigatório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frequentar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2/3 das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aulas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PL</a:t>
            </a:r>
          </a:p>
          <a:p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Substituições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Frequentar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a PL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em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que se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encontra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inscrito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Em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caso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falta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por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doença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ou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nos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feriados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possibilidade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compensar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noutro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horário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dentro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do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limite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vagas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sz="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bata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docente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eventual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falta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sz="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Protocolo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levar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impresso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para a PL.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P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t-P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195888" y="1628800"/>
            <a:ext cx="2837828" cy="2175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GB" altLang="en-US" sz="1400" b="1" dirty="0">
                <a:solidFill>
                  <a:srgbClr val="404040"/>
                </a:solidFill>
                <a:latin typeface="Calibri" charset="0"/>
              </a:rPr>
              <a:t>TPs e PLs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1400" dirty="0">
                <a:solidFill>
                  <a:srgbClr val="404040"/>
                </a:solidFill>
                <a:latin typeface="Calibri" charset="0"/>
              </a:rPr>
              <a:t>2ªf, 10.00-13.00 [TP5 / PL 6 + PL 5]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1400" dirty="0">
                <a:solidFill>
                  <a:srgbClr val="404040"/>
                </a:solidFill>
                <a:latin typeface="Calibri" charset="0"/>
              </a:rPr>
              <a:t>3ªf,   16.00-19.00 [TP1 / PL 1 + PL 2]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1400" dirty="0">
                <a:solidFill>
                  <a:srgbClr val="404040"/>
                </a:solidFill>
                <a:latin typeface="Calibri" charset="0"/>
              </a:rPr>
              <a:t>4ªf, 9.00-12.00 [TP6 / PL 11 + PL 12]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1400" dirty="0">
                <a:solidFill>
                  <a:srgbClr val="404040"/>
                </a:solidFill>
                <a:latin typeface="Calibri" charset="0"/>
              </a:rPr>
              <a:t>4ªf, 17.00-20.00 [TP2 / PL 10 + PL 3]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1400" dirty="0">
                <a:solidFill>
                  <a:srgbClr val="404040"/>
                </a:solidFill>
                <a:latin typeface="Calibri" charset="0"/>
              </a:rPr>
              <a:t>5ªf, 10.30-13.30 [TP4 / PL 8 + PL 9]</a:t>
            </a:r>
          </a:p>
          <a:p>
            <a:pPr>
              <a:lnSpc>
                <a:spcPct val="140000"/>
              </a:lnSpc>
              <a:defRPr/>
            </a:pPr>
            <a:r>
              <a:rPr lang="en-GB" altLang="en-US" sz="1400" dirty="0">
                <a:solidFill>
                  <a:srgbClr val="404040"/>
                </a:solidFill>
                <a:latin typeface="Calibri" charset="0"/>
              </a:rPr>
              <a:t>6ªf, 14.00-17.00 [TP3 / PL 4 + PL 7]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-3867450" y="54452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Docentes: </a:t>
            </a:r>
          </a:p>
        </p:txBody>
      </p:sp>
      <p:sp>
        <p:nvSpPr>
          <p:cNvPr id="3" name="CaixaDeTexto 21">
            <a:extLst>
              <a:ext uri="{FF2B5EF4-FFF2-40B4-BE49-F238E27FC236}">
                <a16:creationId xmlns:a16="http://schemas.microsoft.com/office/drawing/2014/main" id="{8B48E7B2-2B0A-F7C0-C357-E47AA8D21A42}"/>
              </a:ext>
            </a:extLst>
          </p:cNvPr>
          <p:cNvSpPr txBox="1"/>
          <p:nvPr/>
        </p:nvSpPr>
        <p:spPr>
          <a:xfrm>
            <a:off x="1619672" y="5471353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Mónica Sebastiana                   </a:t>
            </a:r>
            <a:r>
              <a:rPr lang="pt-PT" sz="1600" b="1" dirty="0" err="1"/>
              <a:t>mgsebastiana@fc.ul.pt</a:t>
            </a:r>
            <a:endParaRPr lang="pt-PT" sz="1600" b="1" dirty="0"/>
          </a:p>
          <a:p>
            <a:r>
              <a:rPr lang="pt-PT" sz="1600" b="1" dirty="0"/>
              <a:t>Fernando Dias                           </a:t>
            </a:r>
            <a:r>
              <a:rPr lang="pt-PT" sz="1600" b="1" dirty="0" err="1"/>
              <a:t>fmdias@fc.ul.pt</a:t>
            </a:r>
            <a:endParaRPr lang="pt-PT" sz="1600" b="1" dirty="0"/>
          </a:p>
          <a:p>
            <a:r>
              <a:rPr lang="pt-PT" sz="1600" b="1" dirty="0"/>
              <a:t>Susana Serrazina                      smserrazina@fc.ul.pt</a:t>
            </a:r>
          </a:p>
          <a:p>
            <a:r>
              <a:rPr lang="pt-PT" sz="1600" b="1" dirty="0"/>
              <a:t>Susana Martins		    </a:t>
            </a:r>
            <a:r>
              <a:rPr lang="en-GB" sz="1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sgmartins@ciencias.ulisboa.pt</a:t>
            </a:r>
          </a:p>
          <a:p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Andreia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Figueiredo	    </a:t>
            </a:r>
            <a:r>
              <a:rPr lang="en-GB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aafigueiredo@ciencias.ulisboa.pt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6">
            <a:extLst>
              <a:ext uri="{FF2B5EF4-FFF2-40B4-BE49-F238E27FC236}">
                <a16:creationId xmlns:a16="http://schemas.microsoft.com/office/drawing/2014/main" id="{97EF9E8E-CFC8-BAEC-F974-F2C5E066B45F}"/>
              </a:ext>
            </a:extLst>
          </p:cNvPr>
          <p:cNvSpPr/>
          <p:nvPr/>
        </p:nvSpPr>
        <p:spPr>
          <a:xfrm>
            <a:off x="899592" y="323364"/>
            <a:ext cx="179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Calendário PL </a:t>
            </a:r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74F7B234-DA2A-B663-6E97-CDFEA0F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91413"/>
              </p:ext>
            </p:extLst>
          </p:nvPr>
        </p:nvGraphicFramePr>
        <p:xfrm>
          <a:off x="287525" y="942522"/>
          <a:ext cx="8568950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1713790">
                  <a:extLst>
                    <a:ext uri="{9D8B030D-6E8A-4147-A177-3AD203B41FA5}">
                      <a16:colId xmlns:a16="http://schemas.microsoft.com/office/drawing/2014/main" val="2827863850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1424515352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344823880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1841944689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428447669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Dias e turmas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Dias e </a:t>
                      </a:r>
                      <a:r>
                        <a:rPr lang="en-GB" sz="1600" dirty="0" err="1">
                          <a:effectLst/>
                        </a:rPr>
                        <a:t>docentes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37222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30 Out-4 Nov, 13-18 Nov e 27 Nov-2 Dez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6-11 Nov, 20-25 Nov, 4-9 Dez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30 Out-4 Nov, 13-18 Nov e 27 Nov-2 Dez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6-11 Nov, 20-25 Nov, 4-9 Dez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0333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2ªf 10.00-13.00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(C2.2.05)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Mónica Sebastiana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Susana Serrazina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3457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3ªf 16.00-19.00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(C2.2.05)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Susana Martins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Fernando Vaz Dias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11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4ªf 9.00-12.00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(C2.2.05)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Mónica Sebastiana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>
                          <a:effectLst/>
                        </a:rPr>
                        <a:t>Fernando Vaz Dias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3719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4ªf 17.00-20.00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(C2.4.39)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Andreia Figueiredo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Susana Serrazina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814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5ªf 10.30-13.30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(C2.4.39)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Susana Martins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>
                          <a:effectLst/>
                        </a:rPr>
                        <a:t>Fernando Vaz Dias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2083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6ªf 14.00-17.00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(C2.2.05)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Mónica Sebastiana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Susana Serrazina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2923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1BCB61E-8469-BFCF-10DD-5A4059E273E7}"/>
              </a:ext>
            </a:extLst>
          </p:cNvPr>
          <p:cNvSpPr txBox="1"/>
          <p:nvPr/>
        </p:nvSpPr>
        <p:spPr>
          <a:xfrm>
            <a:off x="304665" y="4869160"/>
            <a:ext cx="85689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PLs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mr-I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angal" panose="02040503050203030202" pitchFamily="18" charset="0"/>
              </a:rPr>
              <a:t>–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3h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por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semana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que 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cada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turma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funciona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15 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15 </a:t>
            </a:r>
            <a:r>
              <a:rPr lang="en-US" alt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dias</a:t>
            </a: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Atenção à compensação de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feriados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nas turmas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P12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P10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P4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P7</a:t>
            </a:r>
          </a:p>
          <a:p>
            <a:pPr>
              <a:defRPr/>
            </a:pPr>
            <a:endParaRPr lang="pt-P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en-P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Atenção/confusão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</a:t>
            </a:r>
            <a:r>
              <a:rPr lang="en-P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PL11 = PL1</a:t>
            </a:r>
            <a:r>
              <a:rPr lang="pt-P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</a:t>
            </a:r>
            <a:r>
              <a:rPr lang="en-P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PL111 = PL11</a:t>
            </a:r>
            <a:endParaRPr lang="pt-P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pt-PT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defRPr/>
            </a:pPr>
            <a:endParaRPr lang="en-US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2">
            <a:extLst>
              <a:ext uri="{FF2B5EF4-FFF2-40B4-BE49-F238E27FC236}">
                <a16:creationId xmlns:a16="http://schemas.microsoft.com/office/drawing/2014/main" id="{9FFF91C9-35E4-61FD-0294-4C3B2158D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00811"/>
              </p:ext>
            </p:extLst>
          </p:nvPr>
        </p:nvGraphicFramePr>
        <p:xfrm>
          <a:off x="1528764" y="1107283"/>
          <a:ext cx="5959271" cy="4833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869">
                <a:tc>
                  <a:txBody>
                    <a:bodyPr/>
                    <a:lstStyle/>
                    <a:p>
                      <a:endParaRPr lang="en-PT" sz="1500" dirty="0"/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r>
                        <a:rPr lang="en-PT" sz="1500" dirty="0"/>
                        <a:t>2ª</a:t>
                      </a: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r>
                        <a:rPr lang="en-PT" sz="1500" dirty="0"/>
                        <a:t>3ª</a:t>
                      </a: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r>
                        <a:rPr lang="en-PT" sz="1500" dirty="0"/>
                        <a:t>4ª</a:t>
                      </a: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r>
                        <a:rPr lang="en-PT" sz="1500" dirty="0"/>
                        <a:t>5ª</a:t>
                      </a: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r>
                        <a:rPr lang="en-PT" sz="1500" dirty="0"/>
                        <a:t>6ª</a:t>
                      </a:r>
                    </a:p>
                  </a:txBody>
                  <a:tcPr marL="91297" marR="91297" marT="37710" marB="37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18-23 Set</a:t>
                      </a: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r>
                        <a:rPr lang="en-PT" sz="15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Início Ts </a:t>
                      </a: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25-30 Set</a:t>
                      </a:r>
                      <a:endParaRPr lang="en-PT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2-7 Out</a:t>
                      </a:r>
                      <a:endParaRPr lang="en-PT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PT" sz="1500" b="1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nício TPs</a:t>
                      </a: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T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9-14 Out</a:t>
                      </a: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T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T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16-21 Out</a:t>
                      </a: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Out-28 Out</a:t>
                      </a: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T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Out-4 Nov</a:t>
                      </a: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PT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Início PLs</a:t>
                      </a: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endParaRPr lang="pt-PT" alt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charset="0"/>
                        <a:ea typeface="ＭＳ Ｐゴシック" charset="-128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6-11 Nov</a:t>
                      </a: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alt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charset="0"/>
                        <a:ea typeface="ＭＳ Ｐゴシック" charset="-128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13-18 Nov</a:t>
                      </a: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altLang="en-US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charset="0"/>
                        <a:ea typeface="ＭＳ Ｐゴシック" charset="-128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20-25 Nov</a:t>
                      </a: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PT" altLang="en-PT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/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Nov - 2 Dez</a:t>
                      </a: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4-9 Dez</a:t>
                      </a: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11-16 Dez</a:t>
                      </a:r>
                    </a:p>
                  </a:txBody>
                  <a:tcPr marL="91297" marR="91297" marT="37710" marB="37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PT" sz="15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1297" marR="91297" marT="37710" marB="3771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T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706" marR="121706" marT="50292" marB="5029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740">
                <a:tc>
                  <a:txBody>
                    <a:bodyPr/>
                    <a:lstStyle/>
                    <a:p>
                      <a:endParaRPr lang="en-PT" sz="900" b="1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 dirty="0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tc>
                  <a:txBody>
                    <a:bodyPr/>
                    <a:lstStyle/>
                    <a:p>
                      <a:endParaRPr lang="en-PT" sz="1500" b="1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297" marR="91297" marT="37710" marB="3771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3" name="Text Box 159">
            <a:extLst>
              <a:ext uri="{FF2B5EF4-FFF2-40B4-BE49-F238E27FC236}">
                <a16:creationId xmlns:a16="http://schemas.microsoft.com/office/drawing/2014/main" id="{FBEC7E8D-BA93-930E-66DA-534F3072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954" y="836712"/>
            <a:ext cx="5820696" cy="323165"/>
          </a:xfrm>
          <a:prstGeom prst="rect">
            <a:avLst/>
          </a:prstGeom>
          <a:noFill/>
          <a:ln>
            <a:noFill/>
            <a:headEnd/>
            <a:tailEnd/>
          </a:ln>
          <a:effectLst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altLang="en-US" sz="1500" b="1" dirty="0">
                <a:solidFill>
                  <a:srgbClr val="0070C0"/>
                </a:solidFill>
                <a:latin typeface="Calibri" charset="0"/>
              </a:rPr>
              <a:t>Planeamento das aulas T, TP e PL  (1º Semestre do ano letivo de 23/24)</a:t>
            </a:r>
            <a:endParaRPr lang="pt-BR" altLang="pt-BR" sz="15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BFC89810-0E20-D04F-513F-67FD96D1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04" y="2511029"/>
            <a:ext cx="5020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1350" b="1">
                <a:solidFill>
                  <a:srgbClr val="7030A0"/>
                </a:solidFill>
                <a:latin typeface="Arial" panose="020B0604020202020204" pitchFamily="34" charset="0"/>
                <a:cs typeface="+mn-cs"/>
              </a:rPr>
              <a:t>TPs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A5485470-ADCA-4B12-64E2-41ACDF18B319}"/>
              </a:ext>
            </a:extLst>
          </p:cNvPr>
          <p:cNvSpPr txBox="1"/>
          <p:nvPr/>
        </p:nvSpPr>
        <p:spPr>
          <a:xfrm>
            <a:off x="1091803" y="4275535"/>
            <a:ext cx="41870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T" sz="135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PLs</a:t>
            </a:r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id="{18A0095D-93EE-E71F-D9E8-75049C15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067" y="5550290"/>
            <a:ext cx="1409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cs"/>
              </a:rPr>
              <a:t>*Feriado 5 Outubro: </a:t>
            </a: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cs"/>
              </a:rPr>
              <a:t>compensam noutra TPs</a:t>
            </a: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B8CA354A-7B8E-6A3D-90DC-A4C4A9EA9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127" y="4858368"/>
            <a:ext cx="13536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1350" b="1" dirty="0">
                <a:solidFill>
                  <a:srgbClr val="FF0000"/>
                </a:solidFill>
                <a:cs typeface="+mn-cs"/>
              </a:rPr>
              <a:t>Feriado*****</a:t>
            </a: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B394443C-B671-E4DD-122C-43756F3AA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703" y="2011217"/>
            <a:ext cx="8104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1350" b="1" dirty="0">
                <a:solidFill>
                  <a:srgbClr val="FF0000"/>
                </a:solidFill>
                <a:cs typeface="+mn-cs"/>
              </a:rPr>
              <a:t>Feriado*</a:t>
            </a:r>
          </a:p>
        </p:txBody>
      </p:sp>
      <p:sp>
        <p:nvSpPr>
          <p:cNvPr id="49" name="TextBox 12">
            <a:extLst>
              <a:ext uri="{FF2B5EF4-FFF2-40B4-BE49-F238E27FC236}">
                <a16:creationId xmlns:a16="http://schemas.microsoft.com/office/drawing/2014/main" id="{3520CDF3-55BC-C6A3-43F7-BFF7211E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376" y="3269546"/>
            <a:ext cx="9836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1350" b="1" dirty="0">
                <a:solidFill>
                  <a:srgbClr val="FF0000"/>
                </a:solidFill>
                <a:cs typeface="+mn-cs"/>
              </a:rPr>
              <a:t>Feriado***</a:t>
            </a:r>
          </a:p>
        </p:txBody>
      </p:sp>
      <p:sp>
        <p:nvSpPr>
          <p:cNvPr id="50" name="TextBox 13">
            <a:extLst>
              <a:ext uri="{FF2B5EF4-FFF2-40B4-BE49-F238E27FC236}">
                <a16:creationId xmlns:a16="http://schemas.microsoft.com/office/drawing/2014/main" id="{EFC256A2-B317-6627-33FB-6D1C7746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567" y="4476448"/>
            <a:ext cx="10701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1350" b="1" dirty="0">
                <a:solidFill>
                  <a:srgbClr val="FF0000"/>
                </a:solidFill>
                <a:cs typeface="+mn-cs"/>
              </a:rPr>
              <a:t>Feriado****</a:t>
            </a: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73FF4174-8531-A68B-B521-B8E06A11E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74" y="3768042"/>
            <a:ext cx="9348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+mn-cs"/>
              </a:rPr>
              <a:t>AVALIAÇÃO </a:t>
            </a:r>
          </a:p>
          <a:p>
            <a:pPr algn="ctr"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+mn-cs"/>
              </a:rPr>
              <a:t>INTERCALAR</a:t>
            </a:r>
          </a:p>
          <a:p>
            <a:pPr algn="ctr"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+mn-cs"/>
              </a:rPr>
              <a:t>1</a:t>
            </a:r>
            <a:r>
              <a:rPr lang="pt-PT" altLang="en-PT" sz="9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+mn-cs"/>
              </a:rPr>
              <a:t>8</a:t>
            </a:r>
            <a:r>
              <a:rPr lang="en-PT" altLang="en-PT" sz="9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+mn-cs"/>
              </a:rPr>
              <a:t> Nov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B758D030-EBC2-8436-F8DB-99757B17AAF4}"/>
              </a:ext>
            </a:extLst>
          </p:cNvPr>
          <p:cNvSpPr txBox="1"/>
          <p:nvPr/>
        </p:nvSpPr>
        <p:spPr>
          <a:xfrm>
            <a:off x="3059832" y="3871917"/>
            <a:ext cx="1758879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P 6, 2, 8, 4 </a:t>
            </a:r>
            <a:r>
              <a:rPr lang="pt-PT" alt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(tema II)</a:t>
            </a:r>
          </a:p>
        </p:txBody>
      </p:sp>
      <p:sp>
        <p:nvSpPr>
          <p:cNvPr id="53" name="TextBox 22">
            <a:extLst>
              <a:ext uri="{FF2B5EF4-FFF2-40B4-BE49-F238E27FC236}">
                <a16:creationId xmlns:a16="http://schemas.microsoft.com/office/drawing/2014/main" id="{CABC901F-8D65-49C2-7423-C0F94F9F3B21}"/>
              </a:ext>
            </a:extLst>
          </p:cNvPr>
          <p:cNvSpPr txBox="1"/>
          <p:nvPr/>
        </p:nvSpPr>
        <p:spPr>
          <a:xfrm>
            <a:off x="3059832" y="4519617"/>
            <a:ext cx="1614609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P 6, 2, 8  </a:t>
            </a:r>
            <a:r>
              <a:rPr lang="pt-PT" alt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(tema III)</a:t>
            </a:r>
          </a:p>
        </p:txBody>
      </p:sp>
      <p:sp>
        <p:nvSpPr>
          <p:cNvPr id="54" name="TextBox 74">
            <a:extLst>
              <a:ext uri="{FF2B5EF4-FFF2-40B4-BE49-F238E27FC236}">
                <a16:creationId xmlns:a16="http://schemas.microsoft.com/office/drawing/2014/main" id="{FCFDBEA2-C03E-684F-3137-3DA94C7B4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3" y="4177906"/>
            <a:ext cx="21788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dirty="0">
                <a:solidFill>
                  <a:srgbClr val="00B050"/>
                </a:solidFill>
                <a:latin typeface="Arial" panose="020B0604020202020204" pitchFamily="34" charset="0"/>
                <a:cs typeface="+mn-cs"/>
              </a:rPr>
              <a:t>P 9, 1, 11, 3, 5, 7 (</a:t>
            </a:r>
            <a:r>
              <a:rPr lang="en-US" altLang="en-US" sz="1350" dirty="0" err="1">
                <a:solidFill>
                  <a:srgbClr val="00B050"/>
                </a:solidFill>
                <a:latin typeface="Arial" panose="020B0604020202020204" pitchFamily="34" charset="0"/>
                <a:cs typeface="+mn-cs"/>
              </a:rPr>
              <a:t>tema</a:t>
            </a:r>
            <a:r>
              <a:rPr lang="en-US" altLang="en-US" sz="1350" dirty="0">
                <a:solidFill>
                  <a:srgbClr val="00B050"/>
                </a:solidFill>
                <a:latin typeface="Arial" panose="020B0604020202020204" pitchFamily="34" charset="0"/>
                <a:cs typeface="+mn-cs"/>
              </a:rPr>
              <a:t> II)</a:t>
            </a:r>
          </a:p>
        </p:txBody>
      </p:sp>
      <p:sp>
        <p:nvSpPr>
          <p:cNvPr id="55" name="TextBox 75">
            <a:extLst>
              <a:ext uri="{FF2B5EF4-FFF2-40B4-BE49-F238E27FC236}">
                <a16:creationId xmlns:a16="http://schemas.microsoft.com/office/drawing/2014/main" id="{E72DDBC5-A6C5-2F61-98F1-A6C5A2925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3" y="4814892"/>
            <a:ext cx="2034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dirty="0">
                <a:solidFill>
                  <a:srgbClr val="00B050"/>
                </a:solidFill>
                <a:latin typeface="Arial" panose="020B0604020202020204" pitchFamily="34" charset="0"/>
                <a:cs typeface="+mn-cs"/>
              </a:rPr>
              <a:t>P 9, 1, 11, 3, 5 (</a:t>
            </a:r>
            <a:r>
              <a:rPr lang="en-US" altLang="en-US" sz="1350" dirty="0" err="1">
                <a:solidFill>
                  <a:srgbClr val="00B050"/>
                </a:solidFill>
                <a:latin typeface="Arial" panose="020B0604020202020204" pitchFamily="34" charset="0"/>
                <a:cs typeface="+mn-cs"/>
              </a:rPr>
              <a:t>tema</a:t>
            </a:r>
            <a:r>
              <a:rPr lang="en-US" altLang="en-US" sz="1350" dirty="0">
                <a:solidFill>
                  <a:srgbClr val="00B050"/>
                </a:solidFill>
                <a:latin typeface="Arial" panose="020B0604020202020204" pitchFamily="34" charset="0"/>
                <a:cs typeface="+mn-cs"/>
              </a:rPr>
              <a:t> III)</a:t>
            </a:r>
          </a:p>
        </p:txBody>
      </p:sp>
      <p:sp>
        <p:nvSpPr>
          <p:cNvPr id="56" name="TextBox 72">
            <a:extLst>
              <a:ext uri="{FF2B5EF4-FFF2-40B4-BE49-F238E27FC236}">
                <a16:creationId xmlns:a16="http://schemas.microsoft.com/office/drawing/2014/main" id="{DB36F666-C4B0-BA6A-C684-93CF5AFC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473" y="3573618"/>
            <a:ext cx="22622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350" dirty="0">
                <a:solidFill>
                  <a:srgbClr val="00B050"/>
                </a:solidFill>
                <a:latin typeface="Arial" panose="020B0604020202020204" pitchFamily="34" charset="0"/>
                <a:cs typeface="+mn-cs"/>
              </a:rPr>
              <a:t>PL 9, 1, 11, 3, 5, 7 (Tema I)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EB46A72C-89AB-357B-B4CB-68BF3AFB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921" y="5550290"/>
            <a:ext cx="171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***Feriado 1 Nov:</a:t>
            </a:r>
            <a:endParaRPr lang="pt-PT" altLang="en-PT" sz="9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pt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turmas 12 e 10</a:t>
            </a: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pt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começam </a:t>
            </a:r>
            <a:r>
              <a:rPr lang="pt-PT" altLang="en-PT" sz="900" dirty="0" err="1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PLs</a:t>
            </a:r>
            <a:r>
              <a:rPr lang="pt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 a 15 novembro e acabam a 13 dezembro  </a:t>
            </a:r>
            <a:endParaRPr lang="en-PT" altLang="en-PT" sz="9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35A3E304-A2F2-0539-4F71-38A5DD996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551" y="5561982"/>
            <a:ext cx="2848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****Feriado 1 Dez: </a:t>
            </a:r>
            <a:r>
              <a:rPr lang="pt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P4 (com menos alunos) </a:t>
            </a: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pt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compensam noutras </a:t>
            </a:r>
            <a:r>
              <a:rPr lang="pt-PT" altLang="en-PT" sz="900" dirty="0" err="1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PLs</a:t>
            </a:r>
            <a:r>
              <a:rPr lang="pt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 com tema III</a:t>
            </a: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endParaRPr lang="en-PT" altLang="en-PT" sz="9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*****Feriado </a:t>
            </a:r>
            <a:r>
              <a:rPr lang="pt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8</a:t>
            </a:r>
            <a:r>
              <a:rPr lang="en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 Dez</a:t>
            </a:r>
            <a:r>
              <a:rPr lang="pt-PT" altLang="en-PT" sz="9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: P7 compensa dia 15 dez</a:t>
            </a:r>
            <a:endParaRPr lang="en-PT" altLang="en-PT" sz="9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9" name="TextBox 3">
            <a:extLst>
              <a:ext uri="{FF2B5EF4-FFF2-40B4-BE49-F238E27FC236}">
                <a16:creationId xmlns:a16="http://schemas.microsoft.com/office/drawing/2014/main" id="{BBB2267C-D1A8-97A6-FAB7-AA6F5899AF1A}"/>
              </a:ext>
            </a:extLst>
          </p:cNvPr>
          <p:cNvSpPr txBox="1"/>
          <p:nvPr/>
        </p:nvSpPr>
        <p:spPr>
          <a:xfrm>
            <a:off x="3418434" y="3249768"/>
            <a:ext cx="17941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PL 6, 2, 8, 4 </a:t>
            </a:r>
            <a:r>
              <a:rPr lang="pt-PT" alt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(Tema I)</a:t>
            </a:r>
          </a:p>
        </p:txBody>
      </p:sp>
      <p:sp>
        <p:nvSpPr>
          <p:cNvPr id="60" name="TextBox 4">
            <a:extLst>
              <a:ext uri="{FF2B5EF4-FFF2-40B4-BE49-F238E27FC236}">
                <a16:creationId xmlns:a16="http://schemas.microsoft.com/office/drawing/2014/main" id="{673B0208-1BD4-7D96-AC60-507B0370F021}"/>
              </a:ext>
            </a:extLst>
          </p:cNvPr>
          <p:cNvSpPr txBox="1"/>
          <p:nvPr/>
        </p:nvSpPr>
        <p:spPr>
          <a:xfrm>
            <a:off x="3505119" y="2024329"/>
            <a:ext cx="934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PT" sz="135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 tema 1 </a:t>
            </a:r>
            <a:endParaRPr lang="en-PT" sz="1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5">
            <a:extLst>
              <a:ext uri="{FF2B5EF4-FFF2-40B4-BE49-F238E27FC236}">
                <a16:creationId xmlns:a16="http://schemas.microsoft.com/office/drawing/2014/main" id="{3E1B5786-44A9-1AD9-16E5-BE3B6D37D19D}"/>
              </a:ext>
            </a:extLst>
          </p:cNvPr>
          <p:cNvSpPr txBox="1"/>
          <p:nvPr/>
        </p:nvSpPr>
        <p:spPr>
          <a:xfrm>
            <a:off x="3524355" y="2336966"/>
            <a:ext cx="8958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PT" sz="135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 tema 2</a:t>
            </a:r>
            <a:endParaRPr lang="en-PT" sz="13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">
            <a:extLst>
              <a:ext uri="{FF2B5EF4-FFF2-40B4-BE49-F238E27FC236}">
                <a16:creationId xmlns:a16="http://schemas.microsoft.com/office/drawing/2014/main" id="{14B9036D-20FF-E4F3-F6D0-BBFBE99ECC11}"/>
              </a:ext>
            </a:extLst>
          </p:cNvPr>
          <p:cNvSpPr txBox="1"/>
          <p:nvPr/>
        </p:nvSpPr>
        <p:spPr>
          <a:xfrm>
            <a:off x="3524355" y="2634370"/>
            <a:ext cx="8958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PT" sz="135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 tema 3</a:t>
            </a:r>
            <a:endParaRPr lang="en-PT" sz="13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3" name="TextBox 7">
            <a:extLst>
              <a:ext uri="{FF2B5EF4-FFF2-40B4-BE49-F238E27FC236}">
                <a16:creationId xmlns:a16="http://schemas.microsoft.com/office/drawing/2014/main" id="{4B0D376C-06DD-673B-E080-1B03E7E80A22}"/>
              </a:ext>
            </a:extLst>
          </p:cNvPr>
          <p:cNvSpPr txBox="1"/>
          <p:nvPr/>
        </p:nvSpPr>
        <p:spPr>
          <a:xfrm>
            <a:off x="3524355" y="2967492"/>
            <a:ext cx="8958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PT" sz="135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 tema 4</a:t>
            </a:r>
            <a:endParaRPr lang="en-PT" sz="135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2" name="TextBox 8">
            <a:extLst>
              <a:ext uri="{FF2B5EF4-FFF2-40B4-BE49-F238E27FC236}">
                <a16:creationId xmlns:a16="http://schemas.microsoft.com/office/drawing/2014/main" id="{8380B31E-E5D9-66AC-9B8B-72F0D3B70242}"/>
              </a:ext>
            </a:extLst>
          </p:cNvPr>
          <p:cNvSpPr txBox="1"/>
          <p:nvPr/>
        </p:nvSpPr>
        <p:spPr>
          <a:xfrm>
            <a:off x="5578935" y="291924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PT" sz="9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Dia da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PT" sz="9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Investigação**</a:t>
            </a:r>
          </a:p>
        </p:txBody>
      </p:sp>
      <p:sp>
        <p:nvSpPr>
          <p:cNvPr id="18433" name="TextBox 28">
            <a:extLst>
              <a:ext uri="{FF2B5EF4-FFF2-40B4-BE49-F238E27FC236}">
                <a16:creationId xmlns:a16="http://schemas.microsoft.com/office/drawing/2014/main" id="{7B6CE964-74F4-7A64-CE8B-235BE6BD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272" y="5550290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cs"/>
              </a:rPr>
              <a:t>**Dia da Investig </a:t>
            </a:r>
            <a:r>
              <a:rPr lang="pt-PT" altLang="en-PT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cs"/>
              </a:rPr>
              <a:t>2</a:t>
            </a:r>
            <a:r>
              <a:rPr lang="en-PT" altLang="en-PT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cs"/>
              </a:rPr>
              <a:t>6 Outubro: </a:t>
            </a: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PT" altLang="en-PT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+mn-cs"/>
              </a:rPr>
              <a:t>compensam noutra TPs</a:t>
            </a:r>
          </a:p>
        </p:txBody>
      </p:sp>
      <p:sp>
        <p:nvSpPr>
          <p:cNvPr id="18434" name="TextBox 21">
            <a:extLst>
              <a:ext uri="{FF2B5EF4-FFF2-40B4-BE49-F238E27FC236}">
                <a16:creationId xmlns:a16="http://schemas.microsoft.com/office/drawing/2014/main" id="{6A923F39-CAEE-0CBC-7B2A-645BEBEC65A4}"/>
              </a:ext>
            </a:extLst>
          </p:cNvPr>
          <p:cNvSpPr txBox="1"/>
          <p:nvPr/>
        </p:nvSpPr>
        <p:spPr>
          <a:xfrm>
            <a:off x="4876198" y="3868343"/>
            <a:ext cx="1518429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P 12, 10 </a:t>
            </a:r>
            <a:r>
              <a:rPr lang="pt-PT" alt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(tema I)</a:t>
            </a:r>
          </a:p>
        </p:txBody>
      </p:sp>
      <p:sp>
        <p:nvSpPr>
          <p:cNvPr id="18435" name="TextBox 21">
            <a:extLst>
              <a:ext uri="{FF2B5EF4-FFF2-40B4-BE49-F238E27FC236}">
                <a16:creationId xmlns:a16="http://schemas.microsoft.com/office/drawing/2014/main" id="{B551356C-4611-3BBA-782B-6DB471639DA9}"/>
              </a:ext>
            </a:extLst>
          </p:cNvPr>
          <p:cNvSpPr txBox="1"/>
          <p:nvPr/>
        </p:nvSpPr>
        <p:spPr>
          <a:xfrm>
            <a:off x="4876198" y="4505329"/>
            <a:ext cx="1518429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P 12, 10 </a:t>
            </a:r>
            <a:r>
              <a:rPr lang="pt-PT" alt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(tema II)</a:t>
            </a:r>
          </a:p>
        </p:txBody>
      </p:sp>
      <p:sp>
        <p:nvSpPr>
          <p:cNvPr id="18436" name="TextBox 21">
            <a:extLst>
              <a:ext uri="{FF2B5EF4-FFF2-40B4-BE49-F238E27FC236}">
                <a16:creationId xmlns:a16="http://schemas.microsoft.com/office/drawing/2014/main" id="{45DAC4F9-640A-0624-5B3F-68285718F46D}"/>
              </a:ext>
            </a:extLst>
          </p:cNvPr>
          <p:cNvSpPr txBox="1"/>
          <p:nvPr/>
        </p:nvSpPr>
        <p:spPr>
          <a:xfrm>
            <a:off x="4097748" y="5209456"/>
            <a:ext cx="155690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P 12, 10 </a:t>
            </a:r>
            <a:r>
              <a:rPr lang="pt-PT" alt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(tema III)</a:t>
            </a:r>
          </a:p>
        </p:txBody>
      </p:sp>
      <p:sp>
        <p:nvSpPr>
          <p:cNvPr id="18438" name="TextBox 21">
            <a:extLst>
              <a:ext uri="{FF2B5EF4-FFF2-40B4-BE49-F238E27FC236}">
                <a16:creationId xmlns:a16="http://schemas.microsoft.com/office/drawing/2014/main" id="{E06DC792-4025-4B4C-5771-0F12B0F79D73}"/>
              </a:ext>
            </a:extLst>
          </p:cNvPr>
          <p:cNvSpPr txBox="1"/>
          <p:nvPr/>
        </p:nvSpPr>
        <p:spPr>
          <a:xfrm>
            <a:off x="6394627" y="5218262"/>
            <a:ext cx="118179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P 7 </a:t>
            </a:r>
            <a:r>
              <a:rPr lang="pt-PT" altLang="en-US" sz="1350" dirty="0">
                <a:solidFill>
                  <a:srgbClr val="70AD47">
                    <a:lumMod val="75000"/>
                  </a:srgbClr>
                </a:solidFill>
                <a:ea typeface="ＭＳ Ｐゴシック" charset="-128"/>
                <a:cs typeface="+mn-cs"/>
              </a:rPr>
              <a:t>(tema III)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555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Noções</a:t>
            </a:r>
            <a:r>
              <a:rPr lang="en-GB" sz="3200" b="1" dirty="0"/>
              <a:t> </a:t>
            </a:r>
            <a:r>
              <a:rPr lang="en-GB" sz="3200" b="1" dirty="0" err="1"/>
              <a:t>básicas</a:t>
            </a:r>
            <a:r>
              <a:rPr lang="en-GB" sz="3200" b="1" dirty="0"/>
              <a:t> – </a:t>
            </a:r>
            <a:r>
              <a:rPr lang="en-GB" sz="3200" b="1" dirty="0" err="1"/>
              <a:t>Práticas</a:t>
            </a:r>
            <a:r>
              <a:rPr lang="en-GB" sz="3200" b="1" dirty="0"/>
              <a:t> </a:t>
            </a:r>
            <a:r>
              <a:rPr lang="en-GB" sz="3200" b="1" dirty="0" err="1"/>
              <a:t>Laboratoriais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9350670" y="147647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</a:t>
            </a:r>
            <a:endParaRPr lang="pt-PT" dirty="0"/>
          </a:p>
        </p:txBody>
      </p:sp>
      <p:sp>
        <p:nvSpPr>
          <p:cNvPr id="36866" name="AutoShape 2" descr="data:image/jpg;base64,/9j/4AAQSkZJRgABAQAAAQABAAD/2wCEAAkGBhQQDxAUEhAVEhUVGBYUEhUQFhQVFhYWFRIVFhUUFRUXHSYfGBkjGxUSIC8gLycqLSwsFR4zNTAqNSYrLCkBCQoKDgwOGg8PGiwcHRwpKSwsKSwsLCksKSwsKSkpKSkpLCwwKSwpKSwpKSksLCkpLCkpLCwsKSwpKSwpKSksNv/AABEIANYA2AMBIgACEQEDEQH/xAAcAAEAAgMBAQEAAAAAAAAAAAAABgcDBAUBAgj/xABEEAACAQIEAwUDCQYDCAMAAAABAgADEQQFEiEGMUETIlFhgXGRsQcjMkJScqGywRRigpLR4TRz8CVTY4OTorPxFSQz/8QAGAEBAQEBAQAAAAAAAAAAAAAAAAIBAwT/xAAeEQEBAAMBAAIDAAAAAAAAAAAAAQIRMSEDQRIiUf/aAAwDAQACEQMRAD8AvGIiAiIgIieM1hc7QPYnCrcZYdWIBLW5lRce+dTAZgldNVNgw8unkY0NmIiAiIgIiICIiAiIgIiICIiAiIgIiICIiAiIgIiICc7iHDtUwtZUNmK7b2vvci/mARMHF2IxFPA4lsGuuuEJpCwJvcXIB5kC5A6kCUvw7jsxOJ+frYl6TpWFTtiezYmmdAsfogta1hOmOG5tlqTjFupQIAF+tcDb385JOFcYi4ip3godVFr2BYHnv6j1lb4zi+jSqaGrbqxWoKOHaqEsDfvtUTUb2FgPHwtOtgcctekHp1UqLcjVTDAXABsyP3lbfkZVxlYuYGeyocnz2tQrppckalBTowZgCLeO8t2c8sfxU9iIkhERAREQEREBERAREQEREBERAREQEREBERA5vETEYSvb7DfCVsg3HpzlkcSf4PEfcb4Ss7+Xvnb4+Jqt6+WVzXxH/wBauR2lUqadI2uajFWuV7wt4eM7PDNd6GBxbmnpYVkWzqyfSRVJKmxBkvuSRvGNw/a0jTY3DPTH/fN1oRjAZ5VFVCLXuLaR+svPh7EM9BC3O04OT/J/RphWIuecltGiEAAFgJyyu2skRK54p+UCtRxdWlSAVaZCkm12OkMTuDtvGONy41YpMr2vxZiKrag9Oih+grEg26XII3mHLflFrsbMqk/vLt6MpHwnOzOn2zXVAg1hygJ5bllQnlc2t0G8uYWdZtMuHeI2eoKNbZiLob3Bt4Ntfbod/M9JRKgy3idExVFDSqIaZ5VbDc3sdjuN/ZLaw1bWgYdZFjWWIiSEREBERAREQEREBERAREQEREDn58L4Wv8Acf8AKZWQ5CWfnX+Gr/5b/kMrAchO3x8TWtRxJNV0IHdCsCL76j/r3ibZ5p/mJ8TNSlhyKzPcWYAWtvceJ9/vm/SHeT76fGXkRaOE+gvsmaYsN9BfZMs8ynhlVfKc1Na4fsyHtZmX6wHLUOpHjLWke4p4Zp4mmxbawJJ8ABcmVjdUVBmOaihhRVSxNWyUgx0i9iXZutgB63E4eTcWYlKtNaj6qbuqXYagCx0jryuR1BnW4kyPEV3wv7OqdnTpsBrK3VmO50nmSqoAfGR/h7JHGYpRqIydmTUqAg6WWmbhgeRUsFsZ1yt2mO7xVnD0cThwqJrVCzCp3rXc23H1bL+MuP5PeJhmGBWp2XZMrNSdLkjUtt1J6EEezl0kExmXU8QAtWmr32BI7y3O5VhuJLOAuIe2TQtNURSdIRQq2ud7DqefrMz1oiaxETioiIgJpZnnFPDgGo1tX0QNybc7D3TJj8xp0EL1XCKOp/QdZXefca0MTVXSGXSGUO42Ooje3S1vxlY42ib4PialUYC5XUdKsbaSx5LqBsG/dNiel51pVdByQWKi/JgN0qIfG3jzHgdxYiWPk9YtQpksWOkXJ5nwv52teLNDdiIkhERAREQEREDTzYXw9b7j/lMq5QdINjyG/IcvEy1cfS10qig6SysoNr2LAgG3W15+YKva16yBqz1NLHXdzYhWKmy8uhnb4+VNT5s2oqbNXp3HMAlre3SDabuGxCvpZHV11puhBH0uW3I+U1MuwxCoqLpBsEC7AkMb2t6T7o4fTWViNL60V/Frm9n8SCAb8/fLyhFv4X6C+yZZhwn0F9kzTzKJwuNcTowVUA2L6aY/iIv+F53ZB+Pcdqq0aI+oDUf2nup+Gs+ol4TdZUZppa2529nwn2at+tvZy/tNbFVyugLbU7W732QLsRbytNinO1Y180xBp0arddOlfvOdI+JPpJz8n+XhMMp02NpXeZfOYihRXlftGHvVB7tR9RLiyfC9nRRfKcs62N2Iic2k8Jnsivyg5vUp4KrTwpBxFX5pCHCmlruGrE8wFF+W9yJsmxCcXxMMzr19jppkKqm9gDqtfoWOkk+E5WYZSU3ttOrkmUJhaK003A3Zjzdrbsf0HQCYMbnNM1HRie4AXa10W/1S32rb2856JdeJ05NTMHo4eyOVY1FCW8NJNQWPT6Hq0sv5OcW70O/c+2V3kdH9txi2UimvdRTzte5Y/vE7n0HSXVluXrRQKotOWd22NyIic2kREBERAREQMddbqR5SnM74dvX1093VzelZV1ppu60z1qCzPo6hiRexlzGQDizCrTqualMVKVQaaiMLqwG+/gRzB5jpKxuqMHDWTUzh6bOC7W1AszDTq3soBFum/OcvNqC08bTpLclylbvG5UXYEEnc3YbeUkmRUQiOgZmCMQpqG7aWVXUE9bBrX57Tm4jLDVzamei0af56kq5es0sPBi1NfZM0+aa2AE+pzaSqszxnbYivUvcMxC/dXur8L+ssDijMOwwlZ72OnSpJtu3dBueVr39JWWErIwCo6PbpTdWPuE7fHPNprWa74nY7UlHge89+Q6bX38p0EH9v/cxBbsT1G3nbwmPM8V2VGow520r95u6vxv6S6M3BGD/acbUqkbarL91e6v4C/rLdVbCQv5Ncq7PDhrc5NZwy6oiJz87zdcLRLnc8kX7THkP1PkJPRzuLc77Kn2VNrVHHMfUXq3PYnkP7SBrUVGUPsGuA1iFuOhbkDvyvebGtq1Umo4DObu7DYee3QDpOnneIRUXC0gCqlWc2B1OLFfHvX3J9g6TvP18T1wM8x5pUKjKbEWCm17MxsDbrbn6SFYLAvUIVQSCSeZN2JuWPiSeskeaYgVnGFp798Go3QEcqY9hJufIDxllcL8IU6FNSVBaTbprT4D4U/Z0DsO8ZNZ4q2ns5X1pERAREQEREBERATn51la16TKw6H4ToT5qcjAhOT1btiVG+ippPpSpi34TPlo/2if8AKT8zzDl3+Jxntok+Z7Ln7bAe6fORA/8AymK9lO3/AEl2lUTmIiSIN8pYWocLTYa7F6hQ7qbABSV6n6VvWQytl9Jh36SHz0hSDbcqy2IPmDJ3xJk3a4+nULlVWnbu21FtbWG4IAsSfaZH8+yn9mpakfUmoBg4GsFth3hYFb+Q5zvjZJInSG1OI/2WutGsXqqwDU6gF6iA7aXt9Pe+/OdDG1RiKmGRGDq3zl15EA6V9n15GMzU18QXUXVdgw9tgb+HM+smPycZb2lcMRsuw8h4TcvJsW1kmD7Kgi+U354osJ7POpjxGIWmjM5CqouxPQCVtnObtiq2vcKNqS+C+JH2j19B0nvFXHFKvUFIVDTpKdmqI6pVYHYhyANI6ePPwmmosDfY9Otx5Gdscde1NA+nl6eZ/oPjOVnubdgmhD87UGxH1FP1/bzA9T0m1mWYjD0zUYAk92kn2j0/hHM/3nK4XyGpjcRre7XN2Y9T/Tym2tdb5PuFGd1qMLAcpcFNbACauWZetGmqqLWE3Jxt20iImBERAREQEREBERATxhPZ4YEKwdhjcevg1H3ClY/jb3zY4dUHHYs+aD3U1mlQH+1cf50cMfW9YE/gPdMvBKH9oxp/41X85lUTaIiSI7m+HLYi+sgaRsvtMgvFGJbFK1BTqSlU+eqBgi91e6judh3juAC23KS3ifGELVKtpZ2WhTb7N9mcfdUVG/hlXYHMGq1l0IeyTbD0h9FF6E+LkbljuSTLkG/XyLRRsO8XI3ClRa99KKSTpvY3JJNheWRwPkQoUFNrMZzsiyGpWZXqiwHISb06YUACZax9yOcY5+aCJSS/aVrhSPqqLaiD9rcAe2/SSORfG0qOKrayi1NK6FLb2Gq5YDpc9fIRjrfrUOw2GDatdii7ODupsNwfK05lMCg+kErhmDNTDXJoMi6ioJ30MASB0IInbzvJxRqKaRPZvq7pN9JS2rc/VsQbnl7pDc2zE4moKVI/Ng22+u3Vj5dB7+s6736l9UKdTMcSDYheSL0Rb3t7TzJ8Zc/DeQrhqSgDe2843AnCwoUw7DvGTOcsq0iIktIiICIiAiIgIiICIiAgxECDlbZvi/PD4c+6tXE6HBq97En/AI1T85nJzrM6WGzUmtUWmKuHSmpa+7DEOQDYbCxNyeVx4zr8G88R1+dqcvvne8q8EnmLE1tCM3gCf6TLOfm791V+0w9w3P6SRXfHWKIAQHdKZP8AzcSTST1FMYhp2uAuFUSirstyfGRTN3OJxlJRv2jtWP3B8zRH8qO38ctrLcPopIvgBLvBsqgHIT6iamY47sUvbUxOlF5amPIX6DqT0AMgYswzTQ3Zru5Fz4KpuAx9pBsOtj4SLZ/m1DBojVG0MTZdC6ma27Cw5r4nxIm5XxK4alUq1X3+nUfqzHbuj3Ko6AD2ysMV2uaYosB5KOiqOSj/AFuTLkGrnea1cwxDPYhPo0qYJsiX2BHIseZPj7BJzwFwVa1SqvsvO1whwQtBAaigt5yYU6QUWAtMt/jHtOmFAAn1ESWkREBERAREQEREBERAREQERECGcS8O0cViSa6FwqgIFZltuSSbEXNztN3hCnoNZPsNo9FUAfgBNnM8OWqmxt49dtrzV4ZW2Jxv+afgs0SeRzinEGzKp7xApr96qbE+i7yQVqoRWZjZVBLE8gALkn0lccU5+r0e3pPdWV2pGxF2qMaNJhfppWqw+75xBpcIYcYjMKtUDuK2in9ymNC/gt/WWso2kJ+TXKuzoBrc5N4vR8VKoVSzGwAuSeQA5mR6pW7RzVfYWIQNtpTmb+BNrnwAA6TYzPE9q+gfQQ9795x09i/ibeG8C474kO+GpHc7VSOg/wB3+p902QcnifPGx+IFKlfslPd/ebkXPwA6D2yxOC+F1w1IEjvGcTgDhDSBVqDc8ryxVFot+ox7aIiS0iIgIiICIiAiIgIiICIiAiIgIiIHIxik1DY23H42nM4Sqaq+NJ/31QfytpHwnWxY+cP8M5fB1Oz4s+Net/5Wmjs52oag6EXD9wgX3DbMNt+V5WXE+FVsZQw1Id1FQso5L3AqKPIIF/mMs3NKwUBmNlQNUc+AUb/rK+4Iw5xWMrYhxu7lt+lzsPQWHpNgsLJ8GKVFF8AJ8ZvjCqhENne9iPqqLan/ABAHmRN8mw8AJBc/qslZsU1RlFggFx3KanV2dNSLXqEjU5vYAgc5kGDiniFcHR00/wD9CLJ10/vn9PPecDgfhhsRV7WoCRe+/WaOV5fUzHFamuRfrvLiynLFoUwqi0q+MbVCgEUACwEyREhpERAREQEREBERAREQEREBERAREQEREDm4oXq28dP5rTj8CV+0p1X+3UqP6NUYj8LTqZw+gs3hTqH+VdQ+E5XyeYfRg0v4D4TfoOO8URhqijnUtTHsHeb9BM3BGVdjh123O85+fqa2JpU+g3Pqb/0krpjQiqOfIf1M28Hxjn1ArewG7n9JWfEVSpjsQKVMHQDbaTLiHGm3Y092bmf1m1w9w+tBLkXY7kmJdBwxw8uFpAW36zuxEkIiICIiAiIgIiICIiAiIgIiICIiAiIgIiIHE4rQmg2k2JBU28GFiPdPeHaOjCgeU6tegHFjCYcBdI5QOBlmF14l3PTlOhmWN7JSfrtsB4DoJu0MMEBtNA5cXq6m5DlNGDJcs37R9yfGd0TxVsJ7M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3500" y="-985838"/>
            <a:ext cx="2057400" cy="2038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" name="Rectangle 953"/>
          <p:cNvSpPr>
            <a:spLocks noChangeArrowheads="1"/>
          </p:cNvSpPr>
          <p:nvPr/>
        </p:nvSpPr>
        <p:spPr bwMode="auto">
          <a:xfrm>
            <a:off x="323528" y="970856"/>
            <a:ext cx="3456384" cy="107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sz="2000" b="1" dirty="0" err="1">
                <a:ea typeface="Times" charset="0"/>
                <a:cs typeface="Times New Roman" pitchFamily="18" charset="0"/>
              </a:rPr>
              <a:t>Dresscode</a:t>
            </a:r>
            <a:r>
              <a:rPr lang="pt-PT" sz="2000" b="1" dirty="0">
                <a:ea typeface="Times" charset="0"/>
                <a:cs typeface="Times New Roman" pitchFamily="18" charset="0"/>
              </a:rPr>
              <a:t>: uso de bata obrigatório</a:t>
            </a:r>
            <a:endParaRPr lang="pt-PT" sz="20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2000" dirty="0">
              <a:ea typeface="Times" charset="0"/>
              <a:cs typeface="Times New Roman" pitchFamily="18" charset="0"/>
            </a:endParaRPr>
          </a:p>
        </p:txBody>
      </p:sp>
      <p:cxnSp>
        <p:nvCxnSpPr>
          <p:cNvPr id="17" name="Conexão recta 1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Dresscode lab safety rules"/>
          <p:cNvPicPr>
            <a:picLocks noChangeAspect="1" noChangeArrowheads="1"/>
          </p:cNvPicPr>
          <p:nvPr/>
        </p:nvPicPr>
        <p:blipFill>
          <a:blip r:embed="rId2" cstate="print"/>
          <a:srcRect l="28285" r="29287"/>
          <a:stretch>
            <a:fillRect/>
          </a:stretch>
        </p:blipFill>
        <p:spPr bwMode="auto">
          <a:xfrm>
            <a:off x="539552" y="1988840"/>
            <a:ext cx="3096344" cy="4120574"/>
          </a:xfrm>
          <a:prstGeom prst="rect">
            <a:avLst/>
          </a:prstGeom>
          <a:noFill/>
        </p:spPr>
      </p:pic>
      <p:sp>
        <p:nvSpPr>
          <p:cNvPr id="22" name="Rectangle 953"/>
          <p:cNvSpPr>
            <a:spLocks noChangeArrowheads="1"/>
          </p:cNvSpPr>
          <p:nvPr/>
        </p:nvSpPr>
        <p:spPr bwMode="auto">
          <a:xfrm>
            <a:off x="4644008" y="4143375"/>
            <a:ext cx="3456384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sz="2000" b="1" dirty="0">
                <a:ea typeface="Times" charset="0"/>
                <a:cs typeface="Times New Roman" pitchFamily="18" charset="0"/>
              </a:rPr>
              <a:t>Caderno de laboratório</a:t>
            </a:r>
            <a:endParaRPr lang="pt-PT" sz="20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2000" dirty="0">
              <a:ea typeface="Times" charset="0"/>
              <a:cs typeface="Times New Roman" pitchFamily="18" charset="0"/>
            </a:endParaRPr>
          </a:p>
        </p:txBody>
      </p:sp>
      <p:pic>
        <p:nvPicPr>
          <p:cNvPr id="17410" name="Picture 2" descr="Resultado de imagem para lab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869160"/>
            <a:ext cx="2657475" cy="1724025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16023" t="21117" r="14883" b="24660"/>
          <a:stretch>
            <a:fillRect/>
          </a:stretch>
        </p:blipFill>
        <p:spPr bwMode="auto">
          <a:xfrm>
            <a:off x="4413591" y="1556792"/>
            <a:ext cx="4730409" cy="24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953"/>
          <p:cNvSpPr>
            <a:spLocks noChangeArrowheads="1"/>
          </p:cNvSpPr>
          <p:nvPr/>
        </p:nvSpPr>
        <p:spPr bwMode="auto">
          <a:xfrm>
            <a:off x="4644008" y="970856"/>
            <a:ext cx="3456384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sz="2000" b="1" dirty="0" err="1">
                <a:ea typeface="Times" charset="0"/>
                <a:cs typeface="Times New Roman" pitchFamily="18" charset="0"/>
              </a:rPr>
              <a:t>Lab</a:t>
            </a:r>
            <a:r>
              <a:rPr lang="pt-PT" sz="2000" b="1" dirty="0">
                <a:ea typeface="Times" charset="0"/>
                <a:cs typeface="Times New Roman" pitchFamily="18" charset="0"/>
              </a:rPr>
              <a:t> Rules, </a:t>
            </a:r>
            <a:r>
              <a:rPr lang="pt-PT" sz="2000" b="1" dirty="0" err="1">
                <a:ea typeface="Times" charset="0"/>
                <a:cs typeface="Times New Roman" pitchFamily="18" charset="0"/>
              </a:rPr>
              <a:t>DO’s</a:t>
            </a:r>
            <a:r>
              <a:rPr lang="pt-PT" sz="2000" b="1" dirty="0">
                <a:ea typeface="Times" charset="0"/>
                <a:cs typeface="Times New Roman" pitchFamily="18" charset="0"/>
              </a:rPr>
              <a:t>  &amp; </a:t>
            </a:r>
            <a:r>
              <a:rPr lang="pt-PT" sz="2000" b="1" dirty="0" err="1">
                <a:ea typeface="Times" charset="0"/>
                <a:cs typeface="Times New Roman" pitchFamily="18" charset="0"/>
              </a:rPr>
              <a:t>DONT’s</a:t>
            </a:r>
            <a:endParaRPr lang="pt-PT" sz="20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2000" dirty="0">
              <a:ea typeface="Times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555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Noções</a:t>
            </a:r>
            <a:r>
              <a:rPr lang="en-GB" sz="3200" b="1" dirty="0"/>
              <a:t> </a:t>
            </a:r>
            <a:r>
              <a:rPr lang="en-GB" sz="3200" b="1" dirty="0" err="1"/>
              <a:t>básicas</a:t>
            </a:r>
            <a:r>
              <a:rPr lang="en-GB" sz="3200" b="1" dirty="0"/>
              <a:t> – </a:t>
            </a:r>
            <a:r>
              <a:rPr lang="en-GB" sz="3200" b="1" dirty="0" err="1"/>
              <a:t>Práticas</a:t>
            </a:r>
            <a:r>
              <a:rPr lang="en-GB" sz="3200" b="1" dirty="0"/>
              <a:t> </a:t>
            </a:r>
            <a:r>
              <a:rPr lang="en-GB" sz="3200" b="1" dirty="0" err="1"/>
              <a:t>Laboratoriais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9350670" y="147647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</a:t>
            </a:r>
            <a:endParaRPr lang="pt-PT" dirty="0"/>
          </a:p>
        </p:txBody>
      </p:sp>
      <p:sp>
        <p:nvSpPr>
          <p:cNvPr id="36866" name="AutoShape 2" descr="data:image/jpg;base64,/9j/4AAQSkZJRgABAQAAAQABAAD/2wCEAAkGBhQQDxAUEhAVEhUVGBYUEhUQFhQVFhYWFRIVFhUUFRUXHSYfGBkjGxUSIC8gLycqLSwsFR4zNTAqNSYrLCkBCQoKDgwOGg8PGiwcHRwpKSwsKSwsLCksKSwsKSkpKSkpLCwwKSwpKSwpKSksLCkpLCkpLCwsKSwpKSwpKSksNv/AABEIANYA2AMBIgACEQEDEQH/xAAcAAEAAgMBAQEAAAAAAAAAAAAABgcDBAUBAgj/xABEEAACAQIEAwUDCQYDCAMAAAABAgADEQQFEiEGMUETIlFhgXGRsQcjMkJScqGywRRigpLR4TRz8CVTY4OTorPxFSQz/8QAGAEBAQEBAQAAAAAAAAAAAAAAAAIBAwT/xAAeEQEBAAMBAAIDAAAAAAAAAAAAAQIRMSEDQRIiUf/aAAwDAQACEQMRAD8AvGIiAiIgIieM1hc7QPYnCrcZYdWIBLW5lRce+dTAZgldNVNgw8unkY0NmIiAiIgIiICIiAiIgIiICIiAiIgIiICIiAiIgIiICc7iHDtUwtZUNmK7b2vvci/mARMHF2IxFPA4lsGuuuEJpCwJvcXIB5kC5A6kCUvw7jsxOJ+frYl6TpWFTtiezYmmdAsfogta1hOmOG5tlqTjFupQIAF+tcDb385JOFcYi4ip3godVFr2BYHnv6j1lb4zi+jSqaGrbqxWoKOHaqEsDfvtUTUb2FgPHwtOtgcctekHp1UqLcjVTDAXABsyP3lbfkZVxlYuYGeyocnz2tQrppckalBTowZgCLeO8t2c8sfxU9iIkhERAREQEREBERAREQEREBERAREQEREBERA5vETEYSvb7DfCVsg3HpzlkcSf4PEfcb4Ss7+Xvnb4+Jqt6+WVzXxH/wBauR2lUqadI2uajFWuV7wt4eM7PDNd6GBxbmnpYVkWzqyfSRVJKmxBkvuSRvGNw/a0jTY3DPTH/fN1oRjAZ5VFVCLXuLaR+svPh7EM9BC3O04OT/J/RphWIuecltGiEAAFgJyyu2skRK54p+UCtRxdWlSAVaZCkm12OkMTuDtvGONy41YpMr2vxZiKrag9Oih+grEg26XII3mHLflFrsbMqk/vLt6MpHwnOzOn2zXVAg1hygJ5bllQnlc2t0G8uYWdZtMuHeI2eoKNbZiLob3Bt4Ntfbod/M9JRKgy3idExVFDSqIaZ5VbDc3sdjuN/ZLaw1bWgYdZFjWWIiSEREBERAREQEREBERAREQEREDn58L4Wv8Acf8AKZWQ5CWfnX+Gr/5b/kMrAchO3x8TWtRxJNV0IHdCsCL76j/r3ibZ5p/mJ8TNSlhyKzPcWYAWtvceJ9/vm/SHeT76fGXkRaOE+gvsmaYsN9BfZMs8ynhlVfKc1Na4fsyHtZmX6wHLUOpHjLWke4p4Zp4mmxbawJJ8ABcmVjdUVBmOaihhRVSxNWyUgx0i9iXZutgB63E4eTcWYlKtNaj6qbuqXYagCx0jryuR1BnW4kyPEV3wv7OqdnTpsBrK3VmO50nmSqoAfGR/h7JHGYpRqIydmTUqAg6WWmbhgeRUsFsZ1yt2mO7xVnD0cThwqJrVCzCp3rXc23H1bL+MuP5PeJhmGBWp2XZMrNSdLkjUtt1J6EEezl0kExmXU8QAtWmr32BI7y3O5VhuJLOAuIe2TQtNURSdIRQq2ud7DqefrMz1oiaxETioiIgJpZnnFPDgGo1tX0QNybc7D3TJj8xp0EL1XCKOp/QdZXefca0MTVXSGXSGUO42Ooje3S1vxlY42ib4PialUYC5XUdKsbaSx5LqBsG/dNiel51pVdByQWKi/JgN0qIfG3jzHgdxYiWPk9YtQpksWOkXJ5nwv52teLNDdiIkhERAREQEREDTzYXw9b7j/lMq5QdINjyG/IcvEy1cfS10qig6SysoNr2LAgG3W15+YKva16yBqz1NLHXdzYhWKmy8uhnb4+VNT5s2oqbNXp3HMAlre3SDabuGxCvpZHV11puhBH0uW3I+U1MuwxCoqLpBsEC7AkMb2t6T7o4fTWViNL60V/Frm9n8SCAb8/fLyhFv4X6C+yZZhwn0F9kzTzKJwuNcTowVUA2L6aY/iIv+F53ZB+Pcdqq0aI+oDUf2nup+Gs+ol4TdZUZppa2529nwn2at+tvZy/tNbFVyugLbU7W732QLsRbytNinO1Y180xBp0arddOlfvOdI+JPpJz8n+XhMMp02NpXeZfOYihRXlftGHvVB7tR9RLiyfC9nRRfKcs62N2Iic2k8Jnsivyg5vUp4KrTwpBxFX5pCHCmlruGrE8wFF+W9yJsmxCcXxMMzr19jppkKqm9gDqtfoWOkk+E5WYZSU3ttOrkmUJhaK003A3Zjzdrbsf0HQCYMbnNM1HRie4AXa10W/1S32rb2856JdeJ05NTMHo4eyOVY1FCW8NJNQWPT6Hq0sv5OcW70O/c+2V3kdH9txi2UimvdRTzte5Y/vE7n0HSXVluXrRQKotOWd22NyIic2kREBERAREQMddbqR5SnM74dvX1093VzelZV1ppu60z1qCzPo6hiRexlzGQDizCrTqualMVKVQaaiMLqwG+/gRzB5jpKxuqMHDWTUzh6bOC7W1AszDTq3soBFum/OcvNqC08bTpLclylbvG5UXYEEnc3YbeUkmRUQiOgZmCMQpqG7aWVXUE9bBrX57Tm4jLDVzamei0af56kq5es0sPBi1NfZM0+aa2AE+pzaSqszxnbYivUvcMxC/dXur8L+ssDijMOwwlZ72OnSpJtu3dBueVr39JWWErIwCo6PbpTdWPuE7fHPNprWa74nY7UlHge89+Q6bX38p0EH9v/cxBbsT1G3nbwmPM8V2VGow520r95u6vxv6S6M3BGD/acbUqkbarL91e6v4C/rLdVbCQv5Ncq7PDhrc5NZwy6oiJz87zdcLRLnc8kX7THkP1PkJPRzuLc77Kn2VNrVHHMfUXq3PYnkP7SBrUVGUPsGuA1iFuOhbkDvyvebGtq1Umo4DObu7DYee3QDpOnneIRUXC0gCqlWc2B1OLFfHvX3J9g6TvP18T1wM8x5pUKjKbEWCm17MxsDbrbn6SFYLAvUIVQSCSeZN2JuWPiSeskeaYgVnGFp798Go3QEcqY9hJufIDxllcL8IU6FNSVBaTbprT4D4U/Z0DsO8ZNZ4q2ns5X1pERAREQEREBERATn51la16TKw6H4ToT5qcjAhOT1btiVG+ippPpSpi34TPlo/2if8AKT8zzDl3+Jxntok+Z7Ln7bAe6fORA/8AymK9lO3/AEl2lUTmIiSIN8pYWocLTYa7F6hQ7qbABSV6n6VvWQytl9Jh36SHz0hSDbcqy2IPmDJ3xJk3a4+nULlVWnbu21FtbWG4IAsSfaZH8+yn9mpakfUmoBg4GsFth3hYFb+Q5zvjZJInSG1OI/2WutGsXqqwDU6gF6iA7aXt9Pe+/OdDG1RiKmGRGDq3zl15EA6V9n15GMzU18QXUXVdgw9tgb+HM+smPycZb2lcMRsuw8h4TcvJsW1kmD7Kgi+U354osJ7POpjxGIWmjM5CqouxPQCVtnObtiq2vcKNqS+C+JH2j19B0nvFXHFKvUFIVDTpKdmqI6pVYHYhyANI6ePPwmmosDfY9Otx5Gdscde1NA+nl6eZ/oPjOVnubdgmhD87UGxH1FP1/bzA9T0m1mWYjD0zUYAk92kn2j0/hHM/3nK4XyGpjcRre7XN2Y9T/Tym2tdb5PuFGd1qMLAcpcFNbACauWZetGmqqLWE3Jxt20iImBERAREQEREBERATxhPZ4YEKwdhjcevg1H3ClY/jb3zY4dUHHYs+aD3U1mlQH+1cf50cMfW9YE/gPdMvBKH9oxp/41X85lUTaIiSI7m+HLYi+sgaRsvtMgvFGJbFK1BTqSlU+eqBgi91e6judh3juAC23KS3ifGELVKtpZ2WhTb7N9mcfdUVG/hlXYHMGq1l0IeyTbD0h9FF6E+LkbljuSTLkG/XyLRRsO8XI3ClRa99KKSTpvY3JJNheWRwPkQoUFNrMZzsiyGpWZXqiwHISb06YUACZax9yOcY5+aCJSS/aVrhSPqqLaiD9rcAe2/SSORfG0qOKrayi1NK6FLb2Gq5YDpc9fIRjrfrUOw2GDatdii7ODupsNwfK05lMCg+kErhmDNTDXJoMi6ioJ30MASB0IInbzvJxRqKaRPZvq7pN9JS2rc/VsQbnl7pDc2zE4moKVI/Ng22+u3Vj5dB7+s6736l9UKdTMcSDYheSL0Rb3t7TzJ8Zc/DeQrhqSgDe2843AnCwoUw7DvGTOcsq0iIktIiICIiAiIgIiICIiAgxECDlbZvi/PD4c+6tXE6HBq97En/AI1T85nJzrM6WGzUmtUWmKuHSmpa+7DEOQDYbCxNyeVx4zr8G88R1+dqcvvne8q8EnmLE1tCM3gCf6TLOfm791V+0w9w3P6SRXfHWKIAQHdKZP8AzcSTST1FMYhp2uAuFUSirstyfGRTN3OJxlJRv2jtWP3B8zRH8qO38ctrLcPopIvgBLvBsqgHIT6iamY47sUvbUxOlF5amPIX6DqT0AMgYswzTQ3Zru5Fz4KpuAx9pBsOtj4SLZ/m1DBojVG0MTZdC6ma27Cw5r4nxIm5XxK4alUq1X3+nUfqzHbuj3Ko6AD2ysMV2uaYosB5KOiqOSj/AFuTLkGrnea1cwxDPYhPo0qYJsiX2BHIseZPj7BJzwFwVa1SqvsvO1whwQtBAaigt5yYU6QUWAtMt/jHtOmFAAn1ESWkREBERAREQEREBERAREQERECGcS8O0cViSa6FwqgIFZltuSSbEXNztN3hCnoNZPsNo9FUAfgBNnM8OWqmxt49dtrzV4ZW2Jxv+afgs0SeRzinEGzKp7xApr96qbE+i7yQVqoRWZjZVBLE8gALkn0lccU5+r0e3pPdWV2pGxF2qMaNJhfppWqw+75xBpcIYcYjMKtUDuK2in9ymNC/gt/WWso2kJ+TXKuzoBrc5N4vR8VKoVSzGwAuSeQA5mR6pW7RzVfYWIQNtpTmb+BNrnwAA6TYzPE9q+gfQQ9795x09i/ibeG8C474kO+GpHc7VSOg/wB3+p902QcnifPGx+IFKlfslPd/ebkXPwA6D2yxOC+F1w1IEjvGcTgDhDSBVqDc8ryxVFot+ox7aIiS0iIgIiICIiAiIgIiICIiAiIgIiIHIxik1DY23H42nM4Sqaq+NJ/31QfytpHwnWxY+cP8M5fB1Oz4s+Net/5Wmjs52oag6EXD9wgX3DbMNt+V5WXE+FVsZQw1Id1FQso5L3AqKPIIF/mMs3NKwUBmNlQNUc+AUb/rK+4Iw5xWMrYhxu7lt+lzsPQWHpNgsLJ8GKVFF8AJ8ZvjCqhENne9iPqqLan/ABAHmRN8mw8AJBc/qslZsU1RlFggFx3KanV2dNSLXqEjU5vYAgc5kGDiniFcHR00/wD9CLJ10/vn9PPecDgfhhsRV7WoCRe+/WaOV5fUzHFamuRfrvLiynLFoUwqi0q+MbVCgEUACwEyREhpERAREQEREBERAREQEREBERAREQEREDm4oXq28dP5rTj8CV+0p1X+3UqP6NUYj8LTqZw+gs3hTqH+VdQ+E5XyeYfRg0v4D4TfoOO8URhqijnUtTHsHeb9BM3BGVdjh123O85+fqa2JpU+g3Pqb/0krpjQiqOfIf1M28Hxjn1ArewG7n9JWfEVSpjsQKVMHQDbaTLiHGm3Y092bmf1m1w9w+tBLkXY7kmJdBwxw8uFpAW36zuxEkIiICIiAiIgIiICIiAiIgIiICIiAiIgIiIHE4rQmg2k2JBU28GFiPdPeHaOjCgeU6tegHFjCYcBdI5QOBlmF14l3PTlOhmWN7JSfrtsB4DoJu0MMEBtNA5cXq6m5DlNGDJcs37R9yfGd0TxVsJ7M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3500" y="-985838"/>
            <a:ext cx="2057400" cy="2038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" name="Rectangle 953"/>
          <p:cNvSpPr>
            <a:spLocks noChangeArrowheads="1"/>
          </p:cNvSpPr>
          <p:nvPr/>
        </p:nvSpPr>
        <p:spPr bwMode="auto">
          <a:xfrm>
            <a:off x="395536" y="1037347"/>
            <a:ext cx="8208912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ctr"/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Regras e </a:t>
            </a:r>
            <a:r>
              <a:rPr lang="pt-PT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guidelines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 para conduzir um trabalho experimental</a:t>
            </a:r>
            <a:endParaRPr lang="pt-PT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charset="0"/>
              <a:cs typeface="Times New Roman" pitchFamily="18" charset="0"/>
            </a:endParaRPr>
          </a:p>
          <a:p>
            <a:pPr algn="ctr"/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charset="0"/>
              <a:cs typeface="Times New Roman" pitchFamily="18" charset="0"/>
            </a:endParaRPr>
          </a:p>
        </p:txBody>
      </p:sp>
      <p:cxnSp>
        <p:nvCxnSpPr>
          <p:cNvPr id="17" name="Conexão recta 1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11560" y="183494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/>
              <a:t>Conhecer as regras do laboratório e as diferentes áreas de trabalho, 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  <a:p>
            <a:pPr>
              <a:buFont typeface="Arial" pitchFamily="34" charset="0"/>
              <a:buChar char="•"/>
            </a:pPr>
            <a:r>
              <a:rPr lang="pt-PT" dirty="0"/>
              <a:t>Os estudantes não estão autorizados a tocar em nenhum equipamento do laboratório sem instrução prévia,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  <a:p>
            <a:pPr>
              <a:buFont typeface="Arial" pitchFamily="34" charset="0"/>
              <a:buChar char="•"/>
            </a:pPr>
            <a:r>
              <a:rPr lang="pt-PT" dirty="0"/>
              <a:t>Antes de iniciar um protocolo, retirem todas as dúvidas com o PROFESSOR,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  <a:p>
            <a:pPr>
              <a:buFont typeface="Arial" pitchFamily="34" charset="0"/>
              <a:buChar char="•"/>
            </a:pPr>
            <a:r>
              <a:rPr lang="pt-PT" dirty="0"/>
              <a:t>Se não souberem como utilizar um equipamento, PEÇAM AJUDA  AO PROFESSOR!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  <a:p>
            <a:pPr>
              <a:buFont typeface="Arial" pitchFamily="34" charset="0"/>
              <a:buChar char="•"/>
            </a:pPr>
            <a:r>
              <a:rPr lang="pt-PT" dirty="0"/>
              <a:t>Não é permitido no laboratório o desenvolvimento de experiências não consideradas na temática da aula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  <a:p>
            <a:pPr>
              <a:buFont typeface="Arial" pitchFamily="34" charset="0"/>
              <a:buChar char="•"/>
            </a:pPr>
            <a:r>
              <a:rPr lang="pt-PT" dirty="0"/>
              <a:t>Não é permitido o desenvolvimento de experiências na ausência do professor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555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Noções</a:t>
            </a:r>
            <a:r>
              <a:rPr lang="en-GB" sz="3200" b="1" dirty="0"/>
              <a:t> </a:t>
            </a:r>
            <a:r>
              <a:rPr lang="en-GB" sz="3200" b="1" dirty="0" err="1"/>
              <a:t>básicas</a:t>
            </a:r>
            <a:r>
              <a:rPr lang="en-GB" sz="3200" b="1" dirty="0"/>
              <a:t> – </a:t>
            </a:r>
            <a:r>
              <a:rPr lang="en-GB" sz="3200" b="1" dirty="0" err="1"/>
              <a:t>Práticas</a:t>
            </a:r>
            <a:r>
              <a:rPr lang="en-GB" sz="3200" b="1" dirty="0"/>
              <a:t> </a:t>
            </a:r>
            <a:r>
              <a:rPr lang="en-GB" sz="3200" b="1" dirty="0" err="1"/>
              <a:t>Laboratoriais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13"/>
          <p:cNvSpPr/>
          <p:nvPr/>
        </p:nvSpPr>
        <p:spPr>
          <a:xfrm>
            <a:off x="9350670" y="147647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</a:t>
            </a:r>
            <a:endParaRPr lang="pt-PT" dirty="0"/>
          </a:p>
        </p:txBody>
      </p:sp>
      <p:sp>
        <p:nvSpPr>
          <p:cNvPr id="36866" name="AutoShape 2" descr="data:image/jpg;base64,/9j/4AAQSkZJRgABAQAAAQABAAD/2wCEAAkGBhQQDxAUEhAVEhUVGBYUEhUQFhQVFhYWFRIVFhUUFRUXHSYfGBkjGxUSIC8gLycqLSwsFR4zNTAqNSYrLCkBCQoKDgwOGg8PGiwcHRwpKSwsKSwsLCksKSwsKSkpKSkpLCwwKSwpKSwpKSksLCkpLCkpLCwsKSwpKSwpKSksNv/AABEIANYA2AMBIgACEQEDEQH/xAAcAAEAAgMBAQEAAAAAAAAAAAAABgcDBAUBAgj/xABEEAACAQIEAwUDCQYDCAMAAAABAgADEQQFEiEGMUETIlFhgXGRsQcjMkJScqGywRRigpLR4TRz8CVTY4OTorPxFSQz/8QAGAEBAQEBAQAAAAAAAAAAAAAAAAIBAwT/xAAeEQEBAAMBAAIDAAAAAAAAAAAAAQIRMSEDQRIiUf/aAAwDAQACEQMRAD8AvGIiAiIgIieM1hc7QPYnCrcZYdWIBLW5lRce+dTAZgldNVNgw8unkY0NmIiAiIgIiICIiAiIgIiICIiAiIgIiICIiAiIgIiICc7iHDtUwtZUNmK7b2vvci/mARMHF2IxFPA4lsGuuuEJpCwJvcXIB5kC5A6kCUvw7jsxOJ+frYl6TpWFTtiezYmmdAsfogta1hOmOG5tlqTjFupQIAF+tcDb385JOFcYi4ip3godVFr2BYHnv6j1lb4zi+jSqaGrbqxWoKOHaqEsDfvtUTUb2FgPHwtOtgcctekHp1UqLcjVTDAXABsyP3lbfkZVxlYuYGeyocnz2tQrppckalBTowZgCLeO8t2c8sfxU9iIkhERAREQEREBERAREQEREBERAREQEREBERA5vETEYSvb7DfCVsg3HpzlkcSf4PEfcb4Ss7+Xvnb4+Jqt6+WVzXxH/wBauR2lUqadI2uajFWuV7wt4eM7PDNd6GBxbmnpYVkWzqyfSRVJKmxBkvuSRvGNw/a0jTY3DPTH/fN1oRjAZ5VFVCLXuLaR+svPh7EM9BC3O04OT/J/RphWIuecltGiEAAFgJyyu2skRK54p+UCtRxdWlSAVaZCkm12OkMTuDtvGONy41YpMr2vxZiKrag9Oih+grEg26XII3mHLflFrsbMqk/vLt6MpHwnOzOn2zXVAg1hygJ5bllQnlc2t0G8uYWdZtMuHeI2eoKNbZiLob3Bt4Ntfbod/M9JRKgy3idExVFDSqIaZ5VbDc3sdjuN/ZLaw1bWgYdZFjWWIiSEREBERAREQEREBERAREQEREDn58L4Wv8Acf8AKZWQ5CWfnX+Gr/5b/kMrAchO3x8TWtRxJNV0IHdCsCL76j/r3ibZ5p/mJ8TNSlhyKzPcWYAWtvceJ9/vm/SHeT76fGXkRaOE+gvsmaYsN9BfZMs8ynhlVfKc1Na4fsyHtZmX6wHLUOpHjLWke4p4Zp4mmxbawJJ8ABcmVjdUVBmOaihhRVSxNWyUgx0i9iXZutgB63E4eTcWYlKtNaj6qbuqXYagCx0jryuR1BnW4kyPEV3wv7OqdnTpsBrK3VmO50nmSqoAfGR/h7JHGYpRqIydmTUqAg6WWmbhgeRUsFsZ1yt2mO7xVnD0cThwqJrVCzCp3rXc23H1bL+MuP5PeJhmGBWp2XZMrNSdLkjUtt1J6EEezl0kExmXU8QAtWmr32BI7y3O5VhuJLOAuIe2TQtNURSdIRQq2ud7DqefrMz1oiaxETioiIgJpZnnFPDgGo1tX0QNybc7D3TJj8xp0EL1XCKOp/QdZXefca0MTVXSGXSGUO42Ooje3S1vxlY42ib4PialUYC5XUdKsbaSx5LqBsG/dNiel51pVdByQWKi/JgN0qIfG3jzHgdxYiWPk9YtQpksWOkXJ5nwv52teLNDdiIkhERAREQEREDTzYXw9b7j/lMq5QdINjyG/IcvEy1cfS10qig6SysoNr2LAgG3W15+YKva16yBqz1NLHXdzYhWKmy8uhnb4+VNT5s2oqbNXp3HMAlre3SDabuGxCvpZHV11puhBH0uW3I+U1MuwxCoqLpBsEC7AkMb2t6T7o4fTWViNL60V/Frm9n8SCAb8/fLyhFv4X6C+yZZhwn0F9kzTzKJwuNcTowVUA2L6aY/iIv+F53ZB+Pcdqq0aI+oDUf2nup+Gs+ol4TdZUZppa2529nwn2at+tvZy/tNbFVyugLbU7W732QLsRbytNinO1Y180xBp0arddOlfvOdI+JPpJz8n+XhMMp02NpXeZfOYihRXlftGHvVB7tR9RLiyfC9nRRfKcs62N2Iic2k8Jnsivyg5vUp4KrTwpBxFX5pCHCmlruGrE8wFF+W9yJsmxCcXxMMzr19jppkKqm9gDqtfoWOkk+E5WYZSU3ttOrkmUJhaK003A3Zjzdrbsf0HQCYMbnNM1HRie4AXa10W/1S32rb2856JdeJ05NTMHo4eyOVY1FCW8NJNQWPT6Hq0sv5OcW70O/c+2V3kdH9txi2UimvdRTzte5Y/vE7n0HSXVluXrRQKotOWd22NyIic2kREBERAREQMddbqR5SnM74dvX1093VzelZV1ppu60z1qCzPo6hiRexlzGQDizCrTqualMVKVQaaiMLqwG+/gRzB5jpKxuqMHDWTUzh6bOC7W1AszDTq3soBFum/OcvNqC08bTpLclylbvG5UXYEEnc3YbeUkmRUQiOgZmCMQpqG7aWVXUE9bBrX57Tm4jLDVzamei0af56kq5es0sPBi1NfZM0+aa2AE+pzaSqszxnbYivUvcMxC/dXur8L+ssDijMOwwlZ72OnSpJtu3dBueVr39JWWErIwCo6PbpTdWPuE7fHPNprWa74nY7UlHge89+Q6bX38p0EH9v/cxBbsT1G3nbwmPM8V2VGow520r95u6vxv6S6M3BGD/acbUqkbarL91e6v4C/rLdVbCQv5Ncq7PDhrc5NZwy6oiJz87zdcLRLnc8kX7THkP1PkJPRzuLc77Kn2VNrVHHMfUXq3PYnkP7SBrUVGUPsGuA1iFuOhbkDvyvebGtq1Umo4DObu7DYee3QDpOnneIRUXC0gCqlWc2B1OLFfHvX3J9g6TvP18T1wM8x5pUKjKbEWCm17MxsDbrbn6SFYLAvUIVQSCSeZN2JuWPiSeskeaYgVnGFp798Go3QEcqY9hJufIDxllcL8IU6FNSVBaTbprT4D4U/Z0DsO8ZNZ4q2ns5X1pERAREQEREBERATn51la16TKw6H4ToT5qcjAhOT1btiVG+ippPpSpi34TPlo/2if8AKT8zzDl3+Jxntok+Z7Ln7bAe6fORA/8AymK9lO3/AEl2lUTmIiSIN8pYWocLTYa7F6hQ7qbABSV6n6VvWQytl9Jh36SHz0hSDbcqy2IPmDJ3xJk3a4+nULlVWnbu21FtbWG4IAsSfaZH8+yn9mpakfUmoBg4GsFth3hYFb+Q5zvjZJInSG1OI/2WutGsXqqwDU6gF6iA7aXt9Pe+/OdDG1RiKmGRGDq3zl15EA6V9n15GMzU18QXUXVdgw9tgb+HM+smPycZb2lcMRsuw8h4TcvJsW1kmD7Kgi+U354osJ7POpjxGIWmjM5CqouxPQCVtnObtiq2vcKNqS+C+JH2j19B0nvFXHFKvUFIVDTpKdmqI6pVYHYhyANI6ePPwmmosDfY9Otx5Gdscde1NA+nl6eZ/oPjOVnubdgmhD87UGxH1FP1/bzA9T0m1mWYjD0zUYAk92kn2j0/hHM/3nK4XyGpjcRre7XN2Y9T/Tym2tdb5PuFGd1qMLAcpcFNbACauWZetGmqqLWE3Jxt20iImBERAREQEREBERATxhPZ4YEKwdhjcevg1H3ClY/jb3zY4dUHHYs+aD3U1mlQH+1cf50cMfW9YE/gPdMvBKH9oxp/41X85lUTaIiSI7m+HLYi+sgaRsvtMgvFGJbFK1BTqSlU+eqBgi91e6judh3juAC23KS3ifGELVKtpZ2WhTb7N9mcfdUVG/hlXYHMGq1l0IeyTbD0h9FF6E+LkbljuSTLkG/XyLRRsO8XI3ClRa99KKSTpvY3JJNheWRwPkQoUFNrMZzsiyGpWZXqiwHISb06YUACZax9yOcY5+aCJSS/aVrhSPqqLaiD9rcAe2/SSORfG0qOKrayi1NK6FLb2Gq5YDpc9fIRjrfrUOw2GDatdii7ODupsNwfK05lMCg+kErhmDNTDXJoMi6ioJ30MASB0IInbzvJxRqKaRPZvq7pN9JS2rc/VsQbnl7pDc2zE4moKVI/Ng22+u3Vj5dB7+s6736l9UKdTMcSDYheSL0Rb3t7TzJ8Zc/DeQrhqSgDe2843AnCwoUw7DvGTOcsq0iIktIiICIiAiIgIiICIiAgxECDlbZvi/PD4c+6tXE6HBq97En/AI1T85nJzrM6WGzUmtUWmKuHSmpa+7DEOQDYbCxNyeVx4zr8G88R1+dqcvvne8q8EnmLE1tCM3gCf6TLOfm791V+0w9w3P6SRXfHWKIAQHdKZP8AzcSTST1FMYhp2uAuFUSirstyfGRTN3OJxlJRv2jtWP3B8zRH8qO38ctrLcPopIvgBLvBsqgHIT6iamY47sUvbUxOlF5amPIX6DqT0AMgYswzTQ3Zru5Fz4KpuAx9pBsOtj4SLZ/m1DBojVG0MTZdC6ma27Cw5r4nxIm5XxK4alUq1X3+nUfqzHbuj3Ko6AD2ysMV2uaYosB5KOiqOSj/AFuTLkGrnea1cwxDPYhPo0qYJsiX2BHIseZPj7BJzwFwVa1SqvsvO1whwQtBAaigt5yYU6QUWAtMt/jHtOmFAAn1ESWkREBERAREQEREBERAREQERECGcS8O0cViSa6FwqgIFZltuSSbEXNztN3hCnoNZPsNo9FUAfgBNnM8OWqmxt49dtrzV4ZW2Jxv+afgs0SeRzinEGzKp7xApr96qbE+i7yQVqoRWZjZVBLE8gALkn0lccU5+r0e3pPdWV2pGxF2qMaNJhfppWqw+75xBpcIYcYjMKtUDuK2in9ymNC/gt/WWso2kJ+TXKuzoBrc5N4vR8VKoVSzGwAuSeQA5mR6pW7RzVfYWIQNtpTmb+BNrnwAA6TYzPE9q+gfQQ9795x09i/ibeG8C474kO+GpHc7VSOg/wB3+p902QcnifPGx+IFKlfslPd/ebkXPwA6D2yxOC+F1w1IEjvGcTgDhDSBVqDc8ryxVFot+ox7aIiS0iIgIiICIiAiIgIiICIiAiIgIiIHIxik1DY23H42nM4Sqaq+NJ/31QfytpHwnWxY+cP8M5fB1Oz4s+Net/5Wmjs52oag6EXD9wgX3DbMNt+V5WXE+FVsZQw1Id1FQso5L3AqKPIIF/mMs3NKwUBmNlQNUc+AUb/rK+4Iw5xWMrYhxu7lt+lzsPQWHpNgsLJ8GKVFF8AJ8ZvjCqhENne9iPqqLan/ABAHmRN8mw8AJBc/qslZsU1RlFggFx3KanV2dNSLXqEjU5vYAgc5kGDiniFcHR00/wD9CLJ10/vn9PPecDgfhhsRV7WoCRe+/WaOV5fUzHFamuRfrvLiynLFoUwqi0q+MbVCgEUACwEyREhpERAREQEREBERAREQEREBERAREQEREDm4oXq28dP5rTj8CV+0p1X+3UqP6NUYj8LTqZw+gs3hTqH+VdQ+E5XyeYfRg0v4D4TfoOO8URhqijnUtTHsHeb9BM3BGVdjh123O85+fqa2JpU+g3Pqb/0krpjQiqOfIf1M28Hxjn1ArewG7n9JWfEVSpjsQKVMHQDbaTLiHGm3Y092bmf1m1w9w+tBLkXY7kmJdBwxw8uFpAW36zuxEkIiICIiAiIgIiICIiAiIgIiICIiAiIgIiIHE4rQmg2k2JBU28GFiPdPeHaOjCgeU6tegHFjCYcBdI5QOBlmF14l3PTlOhmWN7JSfrtsB4DoJu0MMEBtNA5cXq6m5DlNGDJcs37R9yfGd0TxVsJ7M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3500" y="-985838"/>
            <a:ext cx="2057400" cy="2038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" name="Rectangle 953"/>
          <p:cNvSpPr>
            <a:spLocks noChangeArrowheads="1"/>
          </p:cNvSpPr>
          <p:nvPr/>
        </p:nvSpPr>
        <p:spPr bwMode="auto">
          <a:xfrm>
            <a:off x="0" y="908720"/>
            <a:ext cx="8208912" cy="73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b="1" dirty="0">
                <a:ea typeface="Times" charset="0"/>
                <a:cs typeface="Times New Roman" pitchFamily="18" charset="0"/>
              </a:rPr>
              <a:t>Resíduos</a:t>
            </a:r>
            <a:endParaRPr lang="pt-PT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pPr algn="ctr"/>
            <a:endParaRPr lang="pt-PT" sz="2000" b="1" dirty="0">
              <a:ea typeface="Times" charset="0"/>
              <a:cs typeface="Times New Roman" pitchFamily="18" charset="0"/>
            </a:endParaRPr>
          </a:p>
        </p:txBody>
      </p:sp>
      <p:cxnSp>
        <p:nvCxnSpPr>
          <p:cNvPr id="17" name="Conexão recta 1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47138"/>
            <a:ext cx="7560840" cy="520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441993D-33EE-41ED-A23A-1A982262AE00}"/>
              </a:ext>
            </a:extLst>
          </p:cNvPr>
          <p:cNvSpPr/>
          <p:nvPr/>
        </p:nvSpPr>
        <p:spPr>
          <a:xfrm>
            <a:off x="3428993" y="3707740"/>
            <a:ext cx="782967" cy="382229"/>
          </a:xfrm>
          <a:prstGeom prst="ellipse">
            <a:avLst/>
          </a:prstGeom>
          <a:solidFill>
            <a:srgbClr val="92D05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36C4BE-CDA4-4630-BF0E-D61438A50A45}"/>
              </a:ext>
            </a:extLst>
          </p:cNvPr>
          <p:cNvSpPr txBox="1"/>
          <p:nvPr/>
        </p:nvSpPr>
        <p:spPr>
          <a:xfrm>
            <a:off x="3428993" y="3711314"/>
            <a:ext cx="92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Luvas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555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/>
              <a:t>Noções</a:t>
            </a:r>
            <a:r>
              <a:rPr lang="en-GB" sz="3200" b="1" dirty="0"/>
              <a:t> </a:t>
            </a:r>
            <a:r>
              <a:rPr lang="en-GB" sz="3200" b="1" dirty="0" err="1"/>
              <a:t>básicas</a:t>
            </a:r>
            <a:r>
              <a:rPr lang="en-GB" sz="3200" b="1" dirty="0"/>
              <a:t> de </a:t>
            </a:r>
            <a:r>
              <a:rPr lang="en-GB" sz="3200" b="1" dirty="0" err="1"/>
              <a:t>laboratório</a:t>
            </a:r>
            <a:endParaRPr lang="pt-PT" sz="3200" b="1" dirty="0"/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5366" name="Text Box 1338"/>
          <p:cNvSpPr txBox="1">
            <a:spLocks noChangeArrowheads="1"/>
          </p:cNvSpPr>
          <p:nvPr/>
        </p:nvSpPr>
        <p:spPr bwMode="auto">
          <a:xfrm>
            <a:off x="250825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1619250" y="4221163"/>
            <a:ext cx="15843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1643043" y="2420938"/>
            <a:ext cx="1785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6" name="Rectangle 953"/>
          <p:cNvSpPr>
            <a:spLocks noChangeArrowheads="1"/>
          </p:cNvSpPr>
          <p:nvPr/>
        </p:nvSpPr>
        <p:spPr bwMode="auto">
          <a:xfrm>
            <a:off x="395536" y="1412776"/>
            <a:ext cx="2135684" cy="517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Micropipetas :</a:t>
            </a: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endParaRPr lang="pt-PT" sz="1400" b="1" dirty="0">
              <a:solidFill>
                <a:srgbClr val="0070C0"/>
              </a:solidFill>
              <a:ea typeface="Times" charset="0"/>
              <a:cs typeface="Times New Roman" pitchFamily="18" charset="0"/>
            </a:endParaRPr>
          </a:p>
          <a:p>
            <a:r>
              <a:rPr lang="pt-PT" sz="1400" b="1" dirty="0">
                <a:solidFill>
                  <a:srgbClr val="0070C0"/>
                </a:solidFill>
                <a:ea typeface="Times" charset="0"/>
                <a:cs typeface="Times New Roman" pitchFamily="18" charset="0"/>
              </a:rPr>
              <a:t>  </a:t>
            </a:r>
          </a:p>
          <a:p>
            <a:endParaRPr lang="pt-PT" sz="1400" dirty="0">
              <a:ea typeface="Times" charset="0"/>
              <a:cs typeface="Times New Roman" pitchFamily="18" charset="0"/>
            </a:endParaRPr>
          </a:p>
          <a:p>
            <a:endParaRPr lang="pt-PT" sz="1400" dirty="0">
              <a:ea typeface="Times" charset="0"/>
              <a:cs typeface="Times New Roman" pitchFamily="18" charset="0"/>
            </a:endParaRPr>
          </a:p>
          <a:p>
            <a:pPr algn="ctr"/>
            <a:endParaRPr lang="pt-PT" sz="1400" dirty="0">
              <a:ea typeface="Times" charset="0"/>
              <a:cs typeface="Times New Roman" pitchFamily="18" charset="0"/>
            </a:endParaRPr>
          </a:p>
          <a:p>
            <a:pPr algn="ctr"/>
            <a:endParaRPr lang="pt-PT" sz="1400" dirty="0">
              <a:ea typeface="Times" charset="0"/>
              <a:cs typeface="Times New Roman" pitchFamily="18" charset="0"/>
            </a:endParaRPr>
          </a:p>
          <a:p>
            <a:pPr algn="ctr"/>
            <a:r>
              <a:rPr lang="pt-PT" sz="1400" b="1" dirty="0">
                <a:ea typeface="Times" charset="0"/>
                <a:cs typeface="Times New Roman" pitchFamily="18" charset="0"/>
              </a:rPr>
              <a:t> </a:t>
            </a:r>
            <a:endParaRPr lang="pt-PT" sz="1400" dirty="0">
              <a:ea typeface="Times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50670" y="1476474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>
                <a:solidFill>
                  <a:srgbClr val="000000"/>
                </a:solidFill>
                <a:ea typeface="Times" charset="0"/>
                <a:cs typeface="Times New Roman" pitchFamily="18" charset="0"/>
              </a:rPr>
              <a:t> </a:t>
            </a:r>
            <a:endParaRPr lang="pt-PT" dirty="0"/>
          </a:p>
        </p:txBody>
      </p:sp>
      <p:sp>
        <p:nvSpPr>
          <p:cNvPr id="36866" name="AutoShape 2" descr="data:image/jpg;base64,/9j/4AAQSkZJRgABAQAAAQABAAD/2wCEAAkGBhQQDxAUEhAVEhUVGBYUEhUQFhQVFhYWFRIVFhUUFRUXHSYfGBkjGxUSIC8gLycqLSwsFR4zNTAqNSYrLCkBCQoKDgwOGg8PGiwcHRwpKSwsKSwsLCksKSwsKSkpKSkpLCwwKSwpKSwpKSksLCkpLCkpLCwsKSwpKSwpKSksNv/AABEIANYA2AMBIgACEQEDEQH/xAAcAAEAAgMBAQEAAAAAAAAAAAAABgcDBAUBAgj/xABEEAACAQIEAwUDCQYDCAMAAAABAgADEQQFEiEGMUETIlFhgXGRsQcjMkJScqGywRRigpLR4TRz8CVTY4OTorPxFSQz/8QAGAEBAQEBAQAAAAAAAAAAAAAAAAIBAwT/xAAeEQEBAAMBAAIDAAAAAAAAAAAAAQIRMSEDQRIiUf/aAAwDAQACEQMRAD8AvGIiAiIgIieM1hc7QPYnCrcZYdWIBLW5lRce+dTAZgldNVNgw8unkY0NmIiAiIgIiICIiAiIgIiICIiAiIgIiICIiAiIgIiICc7iHDtUwtZUNmK7b2vvci/mARMHF2IxFPA4lsGuuuEJpCwJvcXIB5kC5A6kCUvw7jsxOJ+frYl6TpWFTtiezYmmdAsfogta1hOmOG5tlqTjFupQIAF+tcDb385JOFcYi4ip3godVFr2BYHnv6j1lb4zi+jSqaGrbqxWoKOHaqEsDfvtUTUb2FgPHwtOtgcctekHp1UqLcjVTDAXABsyP3lbfkZVxlYuYGeyocnz2tQrppckalBTowZgCLeO8t2c8sfxU9iIkhERAREQEREBERAREQEREBERAREQEREBERA5vETEYSvb7DfCVsg3HpzlkcSf4PEfcb4Ss7+Xvnb4+Jqt6+WVzXxH/wBauR2lUqadI2uajFWuV7wt4eM7PDNd6GBxbmnpYVkWzqyfSRVJKmxBkvuSRvGNw/a0jTY3DPTH/fN1oRjAZ5VFVCLXuLaR+svPh7EM9BC3O04OT/J/RphWIuecltGiEAAFgJyyu2skRK54p+UCtRxdWlSAVaZCkm12OkMTuDtvGONy41YpMr2vxZiKrag9Oih+grEg26XII3mHLflFrsbMqk/vLt6MpHwnOzOn2zXVAg1hygJ5bllQnlc2t0G8uYWdZtMuHeI2eoKNbZiLob3Bt4Ntfbod/M9JRKgy3idExVFDSqIaZ5VbDc3sdjuN/ZLaw1bWgYdZFjWWIiSEREBERAREQEREBERAREQEREDn58L4Wv8Acf8AKZWQ5CWfnX+Gr/5b/kMrAchO3x8TWtRxJNV0IHdCsCL76j/r3ibZ5p/mJ8TNSlhyKzPcWYAWtvceJ9/vm/SHeT76fGXkRaOE+gvsmaYsN9BfZMs8ynhlVfKc1Na4fsyHtZmX6wHLUOpHjLWke4p4Zp4mmxbawJJ8ABcmVjdUVBmOaihhRVSxNWyUgx0i9iXZutgB63E4eTcWYlKtNaj6qbuqXYagCx0jryuR1BnW4kyPEV3wv7OqdnTpsBrK3VmO50nmSqoAfGR/h7JHGYpRqIydmTUqAg6WWmbhgeRUsFsZ1yt2mO7xVnD0cThwqJrVCzCp3rXc23H1bL+MuP5PeJhmGBWp2XZMrNSdLkjUtt1J6EEezl0kExmXU8QAtWmr32BI7y3O5VhuJLOAuIe2TQtNURSdIRQq2ud7DqefrMz1oiaxETioiIgJpZnnFPDgGo1tX0QNybc7D3TJj8xp0EL1XCKOp/QdZXefca0MTVXSGXSGUO42Ooje3S1vxlY42ib4PialUYC5XUdKsbaSx5LqBsG/dNiel51pVdByQWKi/JgN0qIfG3jzHgdxYiWPk9YtQpksWOkXJ5nwv52teLNDdiIkhERAREQEREDTzYXw9b7j/lMq5QdINjyG/IcvEy1cfS10qig6SysoNr2LAgG3W15+YKva16yBqz1NLHXdzYhWKmy8uhnb4+VNT5s2oqbNXp3HMAlre3SDabuGxCvpZHV11puhBH0uW3I+U1MuwxCoqLpBsEC7AkMb2t6T7o4fTWViNL60V/Frm9n8SCAb8/fLyhFv4X6C+yZZhwn0F9kzTzKJwuNcTowVUA2L6aY/iIv+F53ZB+Pcdqq0aI+oDUf2nup+Gs+ol4TdZUZppa2529nwn2at+tvZy/tNbFVyugLbU7W732QLsRbytNinO1Y180xBp0arddOlfvOdI+JPpJz8n+XhMMp02NpXeZfOYihRXlftGHvVB7tR9RLiyfC9nRRfKcs62N2Iic2k8Jnsivyg5vUp4KrTwpBxFX5pCHCmlruGrE8wFF+W9yJsmxCcXxMMzr19jppkKqm9gDqtfoWOkk+E5WYZSU3ttOrkmUJhaK003A3Zjzdrbsf0HQCYMbnNM1HRie4AXa10W/1S32rb2856JdeJ05NTMHo4eyOVY1FCW8NJNQWPT6Hq0sv5OcW70O/c+2V3kdH9txi2UimvdRTzte5Y/vE7n0HSXVluXrRQKotOWd22NyIic2kREBERAREQMddbqR5SnM74dvX1093VzelZV1ppu60z1qCzPo6hiRexlzGQDizCrTqualMVKVQaaiMLqwG+/gRzB5jpKxuqMHDWTUzh6bOC7W1AszDTq3soBFum/OcvNqC08bTpLclylbvG5UXYEEnc3YbeUkmRUQiOgZmCMQpqG7aWVXUE9bBrX57Tm4jLDVzamei0af56kq5es0sPBi1NfZM0+aa2AE+pzaSqszxnbYivUvcMxC/dXur8L+ssDijMOwwlZ72OnSpJtu3dBueVr39JWWErIwCo6PbpTdWPuE7fHPNprWa74nY7UlHge89+Q6bX38p0EH9v/cxBbsT1G3nbwmPM8V2VGow520r95u6vxv6S6M3BGD/acbUqkbarL91e6v4C/rLdVbCQv5Ncq7PDhrc5NZwy6oiJz87zdcLRLnc8kX7THkP1PkJPRzuLc77Kn2VNrVHHMfUXq3PYnkP7SBrUVGUPsGuA1iFuOhbkDvyvebGtq1Umo4DObu7DYee3QDpOnneIRUXC0gCqlWc2B1OLFfHvX3J9g6TvP18T1wM8x5pUKjKbEWCm17MxsDbrbn6SFYLAvUIVQSCSeZN2JuWPiSeskeaYgVnGFp798Go3QEcqY9hJufIDxllcL8IU6FNSVBaTbprT4D4U/Z0DsO8ZNZ4q2ns5X1pERAREQEREBERATn51la16TKw6H4ToT5qcjAhOT1btiVG+ippPpSpi34TPlo/2if8AKT8zzDl3+Jxntok+Z7Ln7bAe6fORA/8AymK9lO3/AEl2lUTmIiSIN8pYWocLTYa7F6hQ7qbABSV6n6VvWQytl9Jh36SHz0hSDbcqy2IPmDJ3xJk3a4+nULlVWnbu21FtbWG4IAsSfaZH8+yn9mpakfUmoBg4GsFth3hYFb+Q5zvjZJInSG1OI/2WutGsXqqwDU6gF6iA7aXt9Pe+/OdDG1RiKmGRGDq3zl15EA6V9n15GMzU18QXUXVdgw9tgb+HM+smPycZb2lcMRsuw8h4TcvJsW1kmD7Kgi+U354osJ7POpjxGIWmjM5CqouxPQCVtnObtiq2vcKNqS+C+JH2j19B0nvFXHFKvUFIVDTpKdmqI6pVYHYhyANI6ePPwmmosDfY9Otx5Gdscde1NA+nl6eZ/oPjOVnubdgmhD87UGxH1FP1/bzA9T0m1mWYjD0zUYAk92kn2j0/hHM/3nK4XyGpjcRre7XN2Y9T/Tym2tdb5PuFGd1qMLAcpcFNbACauWZetGmqqLWE3Jxt20iImBERAREQEREBERATxhPZ4YEKwdhjcevg1H3ClY/jb3zY4dUHHYs+aD3U1mlQH+1cf50cMfW9YE/gPdMvBKH9oxp/41X85lUTaIiSI7m+HLYi+sgaRsvtMgvFGJbFK1BTqSlU+eqBgi91e6judh3juAC23KS3ifGELVKtpZ2WhTb7N9mcfdUVG/hlXYHMGq1l0IeyTbD0h9FF6E+LkbljuSTLkG/XyLRRsO8XI3ClRa99KKSTpvY3JJNheWRwPkQoUFNrMZzsiyGpWZXqiwHISb06YUACZax9yOcY5+aCJSS/aVrhSPqqLaiD9rcAe2/SSORfG0qOKrayi1NK6FLb2Gq5YDpc9fIRjrfrUOw2GDatdii7ODupsNwfK05lMCg+kErhmDNTDXJoMi6ioJ30MASB0IInbzvJxRqKaRPZvq7pN9JS2rc/VsQbnl7pDc2zE4moKVI/Ng22+u3Vj5dB7+s6736l9UKdTMcSDYheSL0Rb3t7TzJ8Zc/DeQrhqSgDe2843AnCwoUw7DvGTOcsq0iIktIiICIiAiIgIiICIiAgxECDlbZvi/PD4c+6tXE6HBq97En/AI1T85nJzrM6WGzUmtUWmKuHSmpa+7DEOQDYbCxNyeVx4zr8G88R1+dqcvvne8q8EnmLE1tCM3gCf6TLOfm791V+0w9w3P6SRXfHWKIAQHdKZP8AzcSTST1FMYhp2uAuFUSirstyfGRTN3OJxlJRv2jtWP3B8zRH8qO38ctrLcPopIvgBLvBsqgHIT6iamY47sUvbUxOlF5amPIX6DqT0AMgYswzTQ3Zru5Fz4KpuAx9pBsOtj4SLZ/m1DBojVG0MTZdC6ma27Cw5r4nxIm5XxK4alUq1X3+nUfqzHbuj3Ko6AD2ysMV2uaYosB5KOiqOSj/AFuTLkGrnea1cwxDPYhPo0qYJsiX2BHIseZPj7BJzwFwVa1SqvsvO1whwQtBAaigt5yYU6QUWAtMt/jHtOmFAAn1ESWkREBERAREQEREBERAREQERECGcS8O0cViSa6FwqgIFZltuSSbEXNztN3hCnoNZPsNo9FUAfgBNnM8OWqmxt49dtrzV4ZW2Jxv+afgs0SeRzinEGzKp7xApr96qbE+i7yQVqoRWZjZVBLE8gALkn0lccU5+r0e3pPdWV2pGxF2qMaNJhfppWqw+75xBpcIYcYjMKtUDuK2in9ymNC/gt/WWso2kJ+TXKuzoBrc5N4vR8VKoVSzGwAuSeQA5mR6pW7RzVfYWIQNtpTmb+BNrnwAA6TYzPE9q+gfQQ9795x09i/ibeG8C474kO+GpHc7VSOg/wB3+p902QcnifPGx+IFKlfslPd/ebkXPwA6D2yxOC+F1w1IEjvGcTgDhDSBVqDc8ryxVFot+ox7aIiS0iIgIiICIiAiIgIiICIiAiIgIiIHIxik1DY23H42nM4Sqaq+NJ/31QfytpHwnWxY+cP8M5fB1Oz4s+Net/5Wmjs52oag6EXD9wgX3DbMNt+V5WXE+FVsZQw1Id1FQso5L3AqKPIIF/mMs3NKwUBmNlQNUc+AUb/rK+4Iw5xWMrYhxu7lt+lzsPQWHpNgsLJ8GKVFF8AJ8ZvjCqhENne9iPqqLan/ABAHmRN8mw8AJBc/qslZsU1RlFggFx3KanV2dNSLXqEjU5vYAgc5kGDiniFcHR00/wD9CLJ10/vn9PPecDgfhhsRV7WoCRe+/WaOV5fUzHFamuRfrvLiynLFoUwqi0q+MbVCgEUACwEyREhpERAREQEREBERAREQEREBERAREQEREDm4oXq28dP5rTj8CV+0p1X+3UqP6NUYj8LTqZw+gs3hTqH+VdQ+E5XyeYfRg0v4D4TfoOO8URhqijnUtTHsHeb9BM3BGVdjh123O85+fqa2JpU+g3Pqb/0krpjQiqOfIf1M28Hxjn1ArewG7n9JWfEVSpjsQKVMHQDbaTLiHGm3Y092bmf1m1w9w+tBLkXY7kmJdBwxw8uFpAW36zuxEkIiICIiAiIgIiICIiAiIgIiICIiAiIgIiIHE4rQmg2k2JBU28GFiPdPeHaOjCgeU6tegHFjCYcBdI5QOBlmF14l3PTlOhmWN7JSfrtsB4DoJu0MMEBtNA5cXq6m5DlNGDJcs37R9yfGd0TxVsJ7M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3500" y="-985838"/>
            <a:ext cx="2057400" cy="2038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6868" name="Picture 4" descr="http://t1.gstatic.com/images?q=tbn:ANd9GcToyoeKETlgoSV3v8tSY1ROfJv1rxbbodcI5NkUQmFnsL3uQaPB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3"/>
            <a:ext cx="2016224" cy="4032449"/>
          </a:xfrm>
          <a:prstGeom prst="rect">
            <a:avLst/>
          </a:prstGeom>
          <a:noFill/>
        </p:spPr>
      </p:pic>
      <p:sp>
        <p:nvSpPr>
          <p:cNvPr id="20" name="Rectangle 953"/>
          <p:cNvSpPr>
            <a:spLocks noChangeArrowheads="1"/>
          </p:cNvSpPr>
          <p:nvPr/>
        </p:nvSpPr>
        <p:spPr bwMode="auto">
          <a:xfrm>
            <a:off x="4427984" y="1859820"/>
            <a:ext cx="4680520" cy="460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r>
              <a:rPr lang="pt-PT" sz="1700" b="1" dirty="0">
                <a:ea typeface="Times" charset="0"/>
                <a:cs typeface="Times New Roman" pitchFamily="18" charset="0"/>
              </a:rPr>
              <a:t>Escolher pipeta  segundo o volume</a:t>
            </a:r>
          </a:p>
          <a:p>
            <a:endParaRPr lang="pt-PT" sz="1700" b="1" dirty="0">
              <a:ea typeface="Times" charset="0"/>
              <a:cs typeface="Times New Roman" pitchFamily="18" charset="0"/>
            </a:endParaRP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P10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P200 (50/100)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P1000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 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Escolher pontas: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Branca 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Amarela 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Azul 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 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Pipetar: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1: Pressionar embolo (1º stop)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2: Aspirar</a:t>
            </a:r>
          </a:p>
          <a:p>
            <a:r>
              <a:rPr lang="pt-PT" sz="1700" b="1" dirty="0">
                <a:ea typeface="Times" charset="0"/>
                <a:cs typeface="Times New Roman" pitchFamily="18" charset="0"/>
              </a:rPr>
              <a:t>3. Verter (2ª stop)</a:t>
            </a:r>
          </a:p>
          <a:p>
            <a:endParaRPr lang="pt-PT" sz="1700" b="1" dirty="0">
              <a:ea typeface="Times" charset="0"/>
              <a:cs typeface="Times New Roman" pitchFamily="18" charset="0"/>
            </a:endParaRPr>
          </a:p>
          <a:p>
            <a:endParaRPr lang="pt-PT" sz="1700" dirty="0">
              <a:ea typeface="Times" charset="0"/>
              <a:cs typeface="Times New Roman" pitchFamily="18" charset="0"/>
            </a:endParaRPr>
          </a:p>
        </p:txBody>
      </p:sp>
      <p:cxnSp>
        <p:nvCxnSpPr>
          <p:cNvPr id="17" name="Conexão recta 1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53"/>
          <p:cNvSpPr>
            <a:spLocks noChangeArrowheads="1"/>
          </p:cNvSpPr>
          <p:nvPr/>
        </p:nvSpPr>
        <p:spPr bwMode="auto">
          <a:xfrm>
            <a:off x="395536" y="1037347"/>
            <a:ext cx="8208912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ctr"/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" charset="0"/>
                <a:cs typeface="Times New Roman" pitchFamily="18" charset="0"/>
              </a:rPr>
              <a:t>Práticas laboratoriais de FBM - equipamento</a:t>
            </a:r>
            <a:endParaRPr lang="pt-PT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charset="0"/>
              <a:cs typeface="Times New Roman" pitchFamily="18" charset="0"/>
            </a:endParaRPr>
          </a:p>
          <a:p>
            <a:pPr algn="ctr"/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555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Noções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básicas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de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laboratório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5" name="Rectangle 1320"/>
          <p:cNvSpPr>
            <a:spLocks noChangeArrowheads="1"/>
          </p:cNvSpPr>
          <p:nvPr/>
        </p:nvSpPr>
        <p:spPr bwMode="auto">
          <a:xfrm>
            <a:off x="0" y="556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067175" y="3860800"/>
            <a:ext cx="576263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866" name="AutoShape 2" descr="data:image/jpg;base64,/9j/4AAQSkZJRgABAQAAAQABAAD/2wCEAAkGBhQQDxAUEhAVEhUVGBYUEhUQFhQVFhYWFRIVFhUUFRUXHSYfGBkjGxUSIC8gLycqLSwsFR4zNTAqNSYrLCkBCQoKDgwOGg8PGiwcHRwpKSwsKSwsLCksKSwsKSkpKSkpLCwwKSwpKSwpKSksLCkpLCkpLCwsKSwpKSwpKSksNv/AABEIANYA2AMBIgACEQEDEQH/xAAcAAEAAgMBAQEAAAAAAAAAAAAABgcDBAUBAgj/xABEEAACAQIEAwUDCQYDCAMAAAABAgADEQQFEiEGMUETIlFhgXGRsQcjMkJScqGywRRigpLR4TRz8CVTY4OTorPxFSQz/8QAGAEBAQEBAQAAAAAAAAAAAAAAAAIBAwT/xAAeEQEBAAMBAAIDAAAAAAAAAAAAAQIRMSEDQRIiUf/aAAwDAQACEQMRAD8AvGIiAiIgIieM1hc7QPYnCrcZYdWIBLW5lRce+dTAZgldNVNgw8unkY0NmIiAiIgIiICIiAiIgIiICIiAiIgIiICIiAiIgIiICc7iHDtUwtZUNmK7b2vvci/mARMHF2IxFPA4lsGuuuEJpCwJvcXIB5kC5A6kCUvw7jsxOJ+frYl6TpWFTtiezYmmdAsfogta1hOmOG5tlqTjFupQIAF+tcDb385JOFcYi4ip3godVFr2BYHnv6j1lb4zi+jSqaGrbqxWoKOHaqEsDfvtUTUb2FgPHwtOtgcctekHp1UqLcjVTDAXABsyP3lbfkZVxlYuYGeyocnz2tQrppckalBTowZgCLeO8t2c8sfxU9iIkhERAREQEREBERAREQEREBERAREQEREBERA5vETEYSvb7DfCVsg3HpzlkcSf4PEfcb4Ss7+Xvnb4+Jqt6+WVzXxH/wBauR2lUqadI2uajFWuV7wt4eM7PDNd6GBxbmnpYVkWzqyfSRVJKmxBkvuSRvGNw/a0jTY3DPTH/fN1oRjAZ5VFVCLXuLaR+svPh7EM9BC3O04OT/J/RphWIuecltGiEAAFgJyyu2skRK54p+UCtRxdWlSAVaZCkm12OkMTuDtvGONy41YpMr2vxZiKrag9Oih+grEg26XII3mHLflFrsbMqk/vLt6MpHwnOzOn2zXVAg1hygJ5bllQnlc2t0G8uYWdZtMuHeI2eoKNbZiLob3Bt4Ntfbod/M9JRKgy3idExVFDSqIaZ5VbDc3sdjuN/ZLaw1bWgYdZFjWWIiSEREBERAREQEREBERAREQEREDn58L4Wv8Acf8AKZWQ5CWfnX+Gr/5b/kMrAchO3x8TWtRxJNV0IHdCsCL76j/r3ibZ5p/mJ8TNSlhyKzPcWYAWtvceJ9/vm/SHeT76fGXkRaOE+gvsmaYsN9BfZMs8ynhlVfKc1Na4fsyHtZmX6wHLUOpHjLWke4p4Zp4mmxbawJJ8ABcmVjdUVBmOaihhRVSxNWyUgx0i9iXZutgB63E4eTcWYlKtNaj6qbuqXYagCx0jryuR1BnW4kyPEV3wv7OqdnTpsBrK3VmO50nmSqoAfGR/h7JHGYpRqIydmTUqAg6WWmbhgeRUsFsZ1yt2mO7xVnD0cThwqJrVCzCp3rXc23H1bL+MuP5PeJhmGBWp2XZMrNSdLkjUtt1J6EEezl0kExmXU8QAtWmr32BI7y3O5VhuJLOAuIe2TQtNURSdIRQq2ud7DqefrMz1oiaxETioiIgJpZnnFPDgGo1tX0QNybc7D3TJj8xp0EL1XCKOp/QdZXefca0MTVXSGXSGUO42Ooje3S1vxlY42ib4PialUYC5XUdKsbaSx5LqBsG/dNiel51pVdByQWKi/JgN0qIfG3jzHgdxYiWPk9YtQpksWOkXJ5nwv52teLNDdiIkhERAREQEREDTzYXw9b7j/lMq5QdINjyG/IcvEy1cfS10qig6SysoNr2LAgG3W15+YKva16yBqz1NLHXdzYhWKmy8uhnb4+VNT5s2oqbNXp3HMAlre3SDabuGxCvpZHV11puhBH0uW3I+U1MuwxCoqLpBsEC7AkMb2t6T7o4fTWViNL60V/Frm9n8SCAb8/fLyhFv4X6C+yZZhwn0F9kzTzKJwuNcTowVUA2L6aY/iIv+F53ZB+Pcdqq0aI+oDUf2nup+Gs+ol4TdZUZppa2529nwn2at+tvZy/tNbFVyugLbU7W732QLsRbytNinO1Y180xBp0arddOlfvOdI+JPpJz8n+XhMMp02NpXeZfOYihRXlftGHvVB7tR9RLiyfC9nRRfKcs62N2Iic2k8Jnsivyg5vUp4KrTwpBxFX5pCHCmlruGrE8wFF+W9yJsmxCcXxMMzr19jppkKqm9gDqtfoWOkk+E5WYZSU3ttOrkmUJhaK003A3Zjzdrbsf0HQCYMbnNM1HRie4AXa10W/1S32rb2856JdeJ05NTMHo4eyOVY1FCW8NJNQWPT6Hq0sv5OcW70O/c+2V3kdH9txi2UimvdRTzte5Y/vE7n0HSXVluXrRQKotOWd22NyIic2kREBERAREQMddbqR5SnM74dvX1093VzelZV1ppu60z1qCzPo6hiRexlzGQDizCrTqualMVKVQaaiMLqwG+/gRzB5jpKxuqMHDWTUzh6bOC7W1AszDTq3soBFum/OcvNqC08bTpLclylbvG5UXYEEnc3YbeUkmRUQiOgZmCMQpqG7aWVXUE9bBrX57Tm4jLDVzamei0af56kq5es0sPBi1NfZM0+aa2AE+pzaSqszxnbYivUvcMxC/dXur8L+ssDijMOwwlZ72OnSpJtu3dBueVr39JWWErIwCo6PbpTdWPuE7fHPNprWa74nY7UlHge89+Q6bX38p0EH9v/cxBbsT1G3nbwmPM8V2VGow520r95u6vxv6S6M3BGD/acbUqkbarL91e6v4C/rLdVbCQv5Ncq7PDhrc5NZwy6oiJz87zdcLRLnc8kX7THkP1PkJPRzuLc77Kn2VNrVHHMfUXq3PYnkP7SBrUVGUPsGuA1iFuOhbkDvyvebGtq1Umo4DObu7DYee3QDpOnneIRUXC0gCqlWc2B1OLFfHvX3J9g6TvP18T1wM8x5pUKjKbEWCm17MxsDbrbn6SFYLAvUIVQSCSeZN2JuWPiSeskeaYgVnGFp798Go3QEcqY9hJufIDxllcL8IU6FNSVBaTbprT4D4U/Z0DsO8ZNZ4q2ns5X1pERAREQEREBERATn51la16TKw6H4ToT5qcjAhOT1btiVG+ippPpSpi34TPlo/2if8AKT8zzDl3+Jxntok+Z7Ln7bAe6fORA/8AymK9lO3/AEl2lUTmIiSIN8pYWocLTYa7F6hQ7qbABSV6n6VvWQytl9Jh36SHz0hSDbcqy2IPmDJ3xJk3a4+nULlVWnbu21FtbWG4IAsSfaZH8+yn9mpakfUmoBg4GsFth3hYFb+Q5zvjZJInSG1OI/2WutGsXqqwDU6gF6iA7aXt9Pe+/OdDG1RiKmGRGDq3zl15EA6V9n15GMzU18QXUXVdgw9tgb+HM+smPycZb2lcMRsuw8h4TcvJsW1kmD7Kgi+U354osJ7POpjxGIWmjM5CqouxPQCVtnObtiq2vcKNqS+C+JH2j19B0nvFXHFKvUFIVDTpKdmqI6pVYHYhyANI6ePPwmmosDfY9Otx5Gdscde1NA+nl6eZ/oPjOVnubdgmhD87UGxH1FP1/bzA9T0m1mWYjD0zUYAk92kn2j0/hHM/3nK4XyGpjcRre7XN2Y9T/Tym2tdb5PuFGd1qMLAcpcFNbACauWZetGmqqLWE3Jxt20iImBERAREQEREBERATxhPZ4YEKwdhjcevg1H3ClY/jb3zY4dUHHYs+aD3U1mlQH+1cf50cMfW9YE/gPdMvBKH9oxp/41X85lUTaIiSI7m+HLYi+sgaRsvtMgvFGJbFK1BTqSlU+eqBgi91e6judh3juAC23KS3ifGELVKtpZ2WhTb7N9mcfdUVG/hlXYHMGq1l0IeyTbD0h9FF6E+LkbljuSTLkG/XyLRRsO8XI3ClRa99KKSTpvY3JJNheWRwPkQoUFNrMZzsiyGpWZXqiwHISb06YUACZax9yOcY5+aCJSS/aVrhSPqqLaiD9rcAe2/SSORfG0qOKrayi1NK6FLb2Gq5YDpc9fIRjrfrUOw2GDatdii7ODupsNwfK05lMCg+kErhmDNTDXJoMi6ioJ30MASB0IInbzvJxRqKaRPZvq7pN9JS2rc/VsQbnl7pDc2zE4moKVI/Ng22+u3Vj5dB7+s6736l9UKdTMcSDYheSL0Rb3t7TzJ8Zc/DeQrhqSgDe2843AnCwoUw7DvGTOcsq0iIktIiICIiAiIgIiICIiAgxECDlbZvi/PD4c+6tXE6HBq97En/AI1T85nJzrM6WGzUmtUWmKuHSmpa+7DEOQDYbCxNyeVx4zr8G88R1+dqcvvne8q8EnmLE1tCM3gCf6TLOfm791V+0w9w3P6SRXfHWKIAQHdKZP8AzcSTST1FMYhp2uAuFUSirstyfGRTN3OJxlJRv2jtWP3B8zRH8qO38ctrLcPopIvgBLvBsqgHIT6iamY47sUvbUxOlF5amPIX6DqT0AMgYswzTQ3Zru5Fz4KpuAx9pBsOtj4SLZ/m1DBojVG0MTZdC6ma27Cw5r4nxIm5XxK4alUq1X3+nUfqzHbuj3Ko6AD2ysMV2uaYosB5KOiqOSj/AFuTLkGrnea1cwxDPYhPo0qYJsiX2BHIseZPj7BJzwFwVa1SqvsvO1whwQtBAaigt5yYU6QUWAtMt/jHtOmFAAn1ESWkREBERAREQEREBERAREQERECGcS8O0cViSa6FwqgIFZltuSSbEXNztN3hCnoNZPsNo9FUAfgBNnM8OWqmxt49dtrzV4ZW2Jxv+afgs0SeRzinEGzKp7xApr96qbE+i7yQVqoRWZjZVBLE8gALkn0lccU5+r0e3pPdWV2pGxF2qMaNJhfppWqw+75xBpcIYcYjMKtUDuK2in9ymNC/gt/WWso2kJ+TXKuzoBrc5N4vR8VKoVSzGwAuSeQA5mR6pW7RzVfYWIQNtpTmb+BNrnwAA6TYzPE9q+gfQQ9795x09i/ibeG8C474kO+GpHc7VSOg/wB3+p902QcnifPGx+IFKlfslPd/ebkXPwA6D2yxOC+F1w1IEjvGcTgDhDSBVqDc8ryxVFot+ox7aIiS0iIgIiICIiAiIgIiICIiAiIgIiIHIxik1DY23H42nM4Sqaq+NJ/31QfytpHwnWxY+cP8M5fB1Oz4s+Net/5Wmjs52oag6EXD9wgX3DbMNt+V5WXE+FVsZQw1Id1FQso5L3AqKPIIF/mMs3NKwUBmNlQNUc+AUb/rK+4Iw5xWMrYhxu7lt+lzsPQWHpNgsLJ8GKVFF8AJ8ZvjCqhENne9iPqqLan/ABAHmRN8mw8AJBc/qslZsU1RlFggFx3KanV2dNSLXqEjU5vYAgc5kGDiniFcHR00/wD9CLJ10/vn9PPecDgfhhsRV7WoCRe+/WaOV5fUzHFamuRfrvLiynLFoUwqi0q+MbVCgEUACwEyREhpERAREQEREBERAREQEREBERAREQEREDm4oXq28dP5rTj8CV+0p1X+3UqP6NUYj8LTqZw+gs3hTqH+VdQ+E5XyeYfRg0v4D4TfoOO8URhqijnUtTHsHeb9BM3BGVdjh123O85+fqa2JpU+g3Pqb/0krpjQiqOfIf1M28Hxjn1ArewG7n9JWfEVSpjsQKVMHQDbaTLiHGm3Y092bmf1m1w9w+tBLkXY7kmJdBwxw8uFpAW36zuxEkIiICIiAiIgIiICIiAiIgIiICIiAiIgIiIHE4rQmg2k2JBU28GFiPdPeHaOjCgeU6tegHFjCYcBdI5QOBlmF14l3PTlOhmWN7JSfrtsB4DoJu0MMEBtNA5cXq6m5DlNGDJcs37R9yfGd0TxVsJ7MCIiAiIg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63500" y="-985838"/>
            <a:ext cx="2057400" cy="2038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7" name="Conexão recta 1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571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53"/>
          <p:cNvSpPr>
            <a:spLocks noChangeArrowheads="1"/>
          </p:cNvSpPr>
          <p:nvPr/>
        </p:nvSpPr>
        <p:spPr bwMode="auto">
          <a:xfrm>
            <a:off x="395536" y="836712"/>
            <a:ext cx="8208912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Times" charset="0"/>
                <a:cs typeface="Times New Roman" pitchFamily="18" charset="0"/>
              </a:rPr>
              <a:t>Práticas laboratoriais de FBM - equipamento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Times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Times" charset="0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5" y="1590031"/>
            <a:ext cx="2413810" cy="5195374"/>
          </a:xfrm>
          <a:prstGeom prst="rect">
            <a:avLst/>
          </a:prstGeom>
          <a:ln w="28575">
            <a:solidFill>
              <a:srgbClr val="CC0000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628" y="3776222"/>
            <a:ext cx="5220820" cy="3009183"/>
          </a:xfrm>
          <a:prstGeom prst="rect">
            <a:avLst/>
          </a:prstGeom>
          <a:ln w="38100">
            <a:solidFill>
              <a:srgbClr val="CC0000"/>
            </a:solidFill>
          </a:ln>
        </p:spPr>
      </p:pic>
      <p:grpSp>
        <p:nvGrpSpPr>
          <p:cNvPr id="11" name="Grupo 10"/>
          <p:cNvGrpSpPr/>
          <p:nvPr/>
        </p:nvGrpSpPr>
        <p:grpSpPr>
          <a:xfrm>
            <a:off x="2770113" y="1374144"/>
            <a:ext cx="4295094" cy="2299101"/>
            <a:chOff x="2794786" y="1478611"/>
            <a:chExt cx="4295094" cy="2299101"/>
          </a:xfrm>
        </p:grpSpPr>
        <p:sp>
          <p:nvSpPr>
            <p:cNvPr id="6" name="Retângulo 5"/>
            <p:cNvSpPr/>
            <p:nvPr/>
          </p:nvSpPr>
          <p:spPr>
            <a:xfrm>
              <a:off x="2794786" y="1478611"/>
              <a:ext cx="4295094" cy="2266955"/>
            </a:xfrm>
            <a:prstGeom prst="rect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028" name="Picture 4" descr="Imagem relacionad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870" y="1478611"/>
              <a:ext cx="1746283" cy="229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m para micropipette tips box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059" y="1772812"/>
              <a:ext cx="1806046" cy="180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4465429" y="1940154"/>
              <a:ext cx="2828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+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228688" y="1458001"/>
            <a:ext cx="1776866" cy="1776866"/>
            <a:chOff x="7200693" y="1678113"/>
            <a:chExt cx="1776866" cy="1776866"/>
          </a:xfrm>
        </p:grpSpPr>
        <p:pic>
          <p:nvPicPr>
            <p:cNvPr id="1026" name="Picture 2" descr="Imagem relacionad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93" y="1678113"/>
              <a:ext cx="1776866" cy="1776866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 rot="3638663">
              <a:off x="7081600" y="2610767"/>
              <a:ext cx="1033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1000 µl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 rot="3578382">
              <a:off x="7641645" y="2552706"/>
              <a:ext cx="1033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200 µl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 rot="3578382">
              <a:off x="8128477" y="2482432"/>
              <a:ext cx="1033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 µl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83391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17078</TotalTime>
  <Words>1587</Words>
  <Application>Microsoft Macintosh PowerPoint</Application>
  <PresentationFormat>On-screen Show (4:3)</PresentationFormat>
  <Paragraphs>330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</vt:lpstr>
      <vt:lpstr>Modelo de apresentação predefinido</vt:lpstr>
      <vt:lpstr>Office Theme</vt:lpstr>
      <vt:lpstr>Main Achievements</vt:lpstr>
      <vt:lpstr>Main Achievements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XP</dc:creator>
  <cp:lastModifiedBy>Rita Maria Pulido Garcia Zilhão</cp:lastModifiedBy>
  <cp:revision>205</cp:revision>
  <dcterms:created xsi:type="dcterms:W3CDTF">2008-05-16T06:52:09Z</dcterms:created>
  <dcterms:modified xsi:type="dcterms:W3CDTF">2023-09-28T17:37:34Z</dcterms:modified>
</cp:coreProperties>
</file>